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63.xml" ContentType="application/vnd.openxmlformats-officedocument.presentationml.tags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52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64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tags/tag53.xml" ContentType="application/vnd.openxmlformats-officedocument.presentationml.tags+xml"/>
  <Override PartName="/ppt/tags/tag71.xml" ContentType="application/vnd.openxmlformats-officedocument.presentationml.tags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60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ags/tag2.xml" ContentType="application/vnd.openxmlformats-officedocument.presentationml.tags+xml"/>
  <Default Extension="wmf" ContentType="image/x-wmf"/>
  <Override PartName="/ppt/tags/tag58.xml" ContentType="application/vnd.openxmlformats-officedocument.presentationml.tags+xml"/>
  <Override PartName="/ppt/tags/tag69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commentAuthors.xml" ContentType="application/vnd.openxmlformats-officedocument.presentationml.commentAuthor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notesSlides/notesSlide15.xml" ContentType="application/vnd.openxmlformats-officedocument.presentationml.notesSlide+xml"/>
  <Override PartName="/ppt/tags/tag66.xml" ContentType="application/vnd.openxmlformats-officedocument.presentationml.tags+xml"/>
  <Override PartName="/ppt/slides/slide20.xml" ContentType="application/vnd.openxmlformats-officedocument.presentationml.slide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62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5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7" r:id="rId2"/>
    <p:sldId id="352" r:id="rId3"/>
    <p:sldId id="353" r:id="rId4"/>
    <p:sldId id="354" r:id="rId5"/>
    <p:sldId id="355" r:id="rId6"/>
    <p:sldId id="350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357" r:id="rId16"/>
    <p:sldId id="358" r:id="rId17"/>
    <p:sldId id="356" r:id="rId18"/>
    <p:sldId id="266" r:id="rId19"/>
    <p:sldId id="359" r:id="rId20"/>
    <p:sldId id="360" r:id="rId21"/>
    <p:sldId id="267" r:id="rId22"/>
    <p:sldId id="268" r:id="rId23"/>
    <p:sldId id="269" r:id="rId24"/>
    <p:sldId id="270" r:id="rId25"/>
    <p:sldId id="271" r:id="rId26"/>
    <p:sldId id="361" r:id="rId27"/>
    <p:sldId id="363" r:id="rId28"/>
    <p:sldId id="362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347" r:id="rId39"/>
    <p:sldId id="284" r:id="rId40"/>
    <p:sldId id="285" r:id="rId41"/>
    <p:sldId id="286" r:id="rId42"/>
    <p:sldId id="365" r:id="rId43"/>
    <p:sldId id="366" r:id="rId44"/>
    <p:sldId id="367" r:id="rId45"/>
    <p:sldId id="349" r:id="rId46"/>
    <p:sldId id="288" r:id="rId47"/>
    <p:sldId id="289" r:id="rId48"/>
    <p:sldId id="291" r:id="rId49"/>
    <p:sldId id="368" r:id="rId50"/>
    <p:sldId id="369" r:id="rId51"/>
    <p:sldId id="370" r:id="rId52"/>
    <p:sldId id="292" r:id="rId53"/>
    <p:sldId id="348" r:id="rId54"/>
    <p:sldId id="306" r:id="rId55"/>
    <p:sldId id="371" r:id="rId56"/>
    <p:sldId id="372" r:id="rId57"/>
    <p:sldId id="304" r:id="rId58"/>
    <p:sldId id="307" r:id="rId59"/>
    <p:sldId id="373" r:id="rId60"/>
    <p:sldId id="299" r:id="rId61"/>
    <p:sldId id="300" r:id="rId62"/>
    <p:sldId id="301" r:id="rId63"/>
    <p:sldId id="302" r:id="rId64"/>
  </p:sldIdLst>
  <p:sldSz cx="9144000" cy="6858000" type="screen4x3"/>
  <p:notesSz cx="6718300" cy="9855200"/>
  <p:embeddedFontLst>
    <p:embeddedFont>
      <p:font typeface="Calibri" pitchFamily="34" charset="0"/>
      <p:regular r:id="rId67"/>
      <p:bold r:id="rId68"/>
      <p:italic r:id="rId69"/>
      <p:boldItalic r:id="rId70"/>
    </p:embeddedFont>
    <p:embeddedFont>
      <p:font typeface="cmmi12"/>
      <p:regular r:id="rId71"/>
    </p:embeddedFont>
    <p:embeddedFont>
      <p:font typeface="cmr12"/>
      <p:regular r:id="rId72"/>
    </p:embeddedFont>
    <p:embeddedFont>
      <p:font typeface="cmmi10"/>
      <p:regular r:id="rId73"/>
    </p:embeddedFont>
    <p:embeddedFont>
      <p:font typeface="cmmi9"/>
      <p:regular r:id="rId74"/>
    </p:embeddedFont>
    <p:embeddedFont>
      <p:font typeface="Andalus" pitchFamily="18" charset="-78"/>
      <p:regular r:id="rId75"/>
    </p:embeddedFont>
    <p:embeddedFont>
      <p:font typeface="cmbx12"/>
      <p:regular r:id="rId76"/>
    </p:embeddedFont>
    <p:embeddedFont>
      <p:font typeface="AngsanaUPC" pitchFamily="18" charset="-34"/>
      <p:regular r:id="rId77"/>
      <p:bold r:id="rId78"/>
      <p:italic r:id="rId79"/>
      <p:boldItalic r:id="rId80"/>
    </p:embeddedFont>
  </p:embeddedFontLst>
  <p:custDataLst>
    <p:tags r:id="rId8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 Svensén" initials="JFMS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FFCCCC"/>
    <a:srgbClr val="00FF00"/>
    <a:srgbClr val="238D4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7" autoAdjust="0"/>
    <p:restoredTop sz="94177" autoAdjust="0"/>
  </p:normalViewPr>
  <p:slideViewPr>
    <p:cSldViewPr>
      <p:cViewPr varScale="1">
        <p:scale>
          <a:sx n="62" d="100"/>
          <a:sy n="62" d="100"/>
        </p:scale>
        <p:origin x="-12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858"/>
    </p:cViewPr>
  </p:sorterViewPr>
  <p:notesViewPr>
    <p:cSldViewPr>
      <p:cViewPr varScale="1">
        <p:scale>
          <a:sx n="50" d="100"/>
          <a:sy n="50" d="100"/>
        </p:scale>
        <p:origin x="-2688" y="-102"/>
      </p:cViewPr>
      <p:guideLst>
        <p:guide orient="horz" pos="3104"/>
        <p:guide pos="211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tags" Target="tags/tag1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05238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4F172-B197-4152-A905-1E06C2D11F0F}" type="datetimeFigureOut">
              <a:rPr lang="zh-CN" altLang="en-US" smtClean="0"/>
              <a:pPr/>
              <a:t>2015/4/16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05238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2B9B-75D6-4FC7-B7AC-8F18F229D9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238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B7E9D-307C-4F43-B508-A2CDC8AE20DA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513" y="4681538"/>
            <a:ext cx="5375275" cy="443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238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FC852-F124-48A4-8C7E-96992E409D3A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	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38</a:t>
            </a:fld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39</a:t>
            </a:fld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40</a:t>
            </a:fld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41</a:t>
            </a:fld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42</a:t>
            </a:fld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45</a:t>
            </a:fld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30</a:t>
            </a:fld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31</a:t>
            </a:fld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32</a:t>
            </a:fld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33</a:t>
            </a:fld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34</a:t>
            </a:fld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35</a:t>
            </a:fld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36</a:t>
            </a:fld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FC852-F124-48A4-8C7E-96992E409D3A}" type="slidenum">
              <a:rPr lang="en-GB" smtClean="0"/>
              <a:pPr/>
              <a:t>37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525963"/>
          </a:xfrm>
        </p:spPr>
        <p:txBody>
          <a:bodyPr/>
          <a:lstStyle>
            <a:lvl1pPr>
              <a:buNone/>
              <a:defRPr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76" y="4419600"/>
            <a:ext cx="77724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None/>
              <a:defRPr sz="2400" b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None/>
              <a:defRPr sz="2400" b="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0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0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 rot="5400000" flipH="1" flipV="1">
            <a:off x="0" y="1143000"/>
            <a:ext cx="15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>
              <a:defRPr sz="4000" b="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248400"/>
            <a:ext cx="8229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143000"/>
            <a:ext cx="822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None/>
              <a:defRPr sz="3200"/>
            </a:lvl1pPr>
            <a:lvl2pPr>
              <a:buNone/>
              <a:defRPr sz="2800"/>
            </a:lvl2pPr>
            <a:lvl3pPr>
              <a:buNone/>
              <a:defRPr sz="2400"/>
            </a:lvl3pPr>
            <a:lvl4pPr>
              <a:buNone/>
              <a:defRPr sz="2000"/>
            </a:lvl4pPr>
            <a:lvl5pPr>
              <a:buNone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E2D75-176A-4731-8E9E-D5878C72AE7C}" type="datetimeFigureOut">
              <a:rPr lang="en-US" smtClean="0"/>
              <a:pPr/>
              <a:t>4/16/2015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1D74-A88E-44E7-9F6E-F7237237E53C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3.xml"/><Relationship Id="rId7" Type="http://schemas.openxmlformats.org/officeDocument/2006/relationships/image" Target="../media/image3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4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2.xml"/><Relationship Id="rId7" Type="http://schemas.openxmlformats.org/officeDocument/2006/relationships/image" Target="../media/image48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7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37.xml"/><Relationship Id="rId7" Type="http://schemas.openxmlformats.org/officeDocument/2006/relationships/image" Target="../media/image5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3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42.xml"/><Relationship Id="rId7" Type="http://schemas.openxmlformats.org/officeDocument/2006/relationships/image" Target="../media/image59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58.jpe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7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oleObject" Target="../embeddings/oleObject1.bin"/><Relationship Id="rId2" Type="http://schemas.openxmlformats.org/officeDocument/2006/relationships/tags" Target="../tags/tag4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4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1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4.xml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5.xml"/><Relationship Id="rId6" Type="http://schemas.openxmlformats.org/officeDocument/2006/relationships/image" Target="../media/image93.jpe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100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1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10.pn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13" Type="http://schemas.openxmlformats.org/officeDocument/2006/relationships/image" Target="../media/image121.png"/><Relationship Id="rId3" Type="http://schemas.openxmlformats.org/officeDocument/2006/relationships/tags" Target="../tags/tag6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20.png"/><Relationship Id="rId2" Type="http://schemas.openxmlformats.org/officeDocument/2006/relationships/tags" Target="../tags/tag67.xml"/><Relationship Id="rId1" Type="http://schemas.openxmlformats.org/officeDocument/2006/relationships/vmlDrawing" Target="../drawings/vmlDrawing2.vml"/><Relationship Id="rId6" Type="http://schemas.openxmlformats.org/officeDocument/2006/relationships/tags" Target="../tags/tag71.xml"/><Relationship Id="rId11" Type="http://schemas.openxmlformats.org/officeDocument/2006/relationships/image" Target="../media/image119.png"/><Relationship Id="rId5" Type="http://schemas.openxmlformats.org/officeDocument/2006/relationships/tags" Target="../tags/tag70.xml"/><Relationship Id="rId10" Type="http://schemas.openxmlformats.org/officeDocument/2006/relationships/image" Target="../media/image118.png"/><Relationship Id="rId4" Type="http://schemas.openxmlformats.org/officeDocument/2006/relationships/tags" Target="../tags/tag69.xml"/><Relationship Id="rId9" Type="http://schemas.openxmlformats.org/officeDocument/2006/relationships/image" Target="../media/image117.jpeg"/><Relationship Id="rId1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>
            <a:normAutofit/>
          </a:bodyPr>
          <a:lstStyle/>
          <a:p>
            <a:r>
              <a:rPr lang="en-GB" sz="3200" dirty="0" smtClean="0"/>
              <a:t>Lecture Note of </a:t>
            </a:r>
            <a:endParaRPr lang="en-GB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22313" y="4483100"/>
            <a:ext cx="7772400" cy="107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Pattern Recognition </a:t>
            </a:r>
            <a:br>
              <a:rPr kumimoji="0" lang="en-GB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GB" sz="2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</a:t>
            </a:r>
            <a:r>
              <a:rPr kumimoji="0" lang="en-GB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Machine Learning</a:t>
            </a:r>
            <a:endParaRPr kumimoji="0" lang="en-GB" sz="4000" b="1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14375" y="5562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1" cap="all" dirty="0" smtClean="0">
                <a:latin typeface="+mj-lt"/>
                <a:ea typeface="+mj-ea"/>
                <a:cs typeface="+mj-cs"/>
              </a:rPr>
              <a:t>Chapter 8: graphical models (1)</a:t>
            </a:r>
            <a:endParaRPr kumimoji="0" lang="en-GB" sz="3200" b="1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722313" y="571480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Shaoming Zhang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dirty="0" smtClean="0"/>
              <a:t>Computer Vision and Remote Sensing Group, Tongji University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Curve Fitting (2)	</a:t>
            </a:r>
            <a:endParaRPr lang="en-GB" dirty="0"/>
          </a:p>
        </p:txBody>
      </p:sp>
      <p:pic>
        <p:nvPicPr>
          <p:cNvPr id="5" name="Picture 4" descr="Figure8.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8662" y="3290328"/>
            <a:ext cx="3657600" cy="1853184"/>
          </a:xfrm>
          <a:prstGeom prst="rect">
            <a:avLst/>
          </a:prstGeom>
        </p:spPr>
      </p:pic>
      <p:pic>
        <p:nvPicPr>
          <p:cNvPr id="6" name="Picture 5" descr="Figure8.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7142" y="3662090"/>
            <a:ext cx="2639568" cy="1091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7950" y="4929198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CC"/>
                </a:solidFill>
              </a:rPr>
              <a:t>Plate</a:t>
            </a:r>
            <a:endParaRPr lang="en-GB" dirty="0">
              <a:solidFill>
                <a:srgbClr val="0000CC"/>
              </a:solidFill>
            </a:endParaRPr>
          </a:p>
        </p:txBody>
      </p:sp>
      <p:sp>
        <p:nvSpPr>
          <p:cNvPr id="32" name="Arc 31"/>
          <p:cNvSpPr/>
          <p:nvPr/>
        </p:nvSpPr>
        <p:spPr>
          <a:xfrm rot="10800000">
            <a:off x="5929322" y="4482098"/>
            <a:ext cx="928694" cy="642942"/>
          </a:xfrm>
          <a:prstGeom prst="arc">
            <a:avLst/>
          </a:prstGeom>
          <a:ln w="25400">
            <a:solidFill>
              <a:srgbClr val="0000CC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4678" y="2357430"/>
            <a:ext cx="2724001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47348" y="1428736"/>
            <a:ext cx="3658660" cy="76222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Curve Fitting (3)	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Input variables and explicit hyperparameters</a:t>
            </a:r>
            <a:endParaRPr lang="en-GB" sz="2800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594" y="2238370"/>
            <a:ext cx="4876810" cy="762002"/>
          </a:xfrm>
          <a:prstGeom prst="rect">
            <a:avLst/>
          </a:prstGeom>
          <a:noFill/>
        </p:spPr>
      </p:pic>
      <p:pic>
        <p:nvPicPr>
          <p:cNvPr id="6" name="Picture 5" descr="Figure8.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7752" y="3643314"/>
            <a:ext cx="3657600" cy="23591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4282" y="3214686"/>
            <a:ext cx="49291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Input data </a:t>
            </a:r>
            <a:r>
              <a:rPr lang="en-US" altLang="zh-CN" sz="2000" b="1" i="1" dirty="0" smtClean="0"/>
              <a:t>x</a:t>
            </a:r>
            <a:r>
              <a:rPr lang="en-US" altLang="zh-CN" sz="2000" dirty="0" smtClean="0"/>
              <a:t> = (</a:t>
            </a:r>
            <a:r>
              <a:rPr lang="en-US" altLang="zh-CN" sz="2000" b="1" i="1" dirty="0" smtClean="0"/>
              <a:t>x1</a:t>
            </a:r>
            <a:r>
              <a:rPr lang="en-US" altLang="zh-CN" sz="2000" dirty="0" smtClean="0"/>
              <a:t>, . . . , </a:t>
            </a:r>
            <a:r>
              <a:rPr lang="en-US" altLang="zh-CN" sz="2000" b="1" i="1" dirty="0" err="1" smtClean="0"/>
              <a:t>xN</a:t>
            </a:r>
            <a:r>
              <a:rPr lang="en-US" altLang="zh-CN" sz="2000" dirty="0" smtClean="0"/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The noise variance </a:t>
            </a:r>
            <a:r>
              <a:rPr lang="el-GR" altLang="zh-CN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σ</a:t>
            </a:r>
            <a:r>
              <a:rPr lang="en-US" altLang="zh-CN" sz="2000" b="1" i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The precision of the Gaussian prior over w: </a:t>
            </a:r>
            <a:r>
              <a:rPr lang="el-GR" altLang="zh-CN" sz="2000" b="1" i="1" dirty="0" smtClean="0">
                <a:latin typeface="Times New Roman"/>
                <a:cs typeface="Times New Roman"/>
              </a:rPr>
              <a:t>α</a:t>
            </a:r>
            <a:endParaRPr lang="zh-CN" altLang="en-US"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Curve Fitting	—Learning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Condition on data</a:t>
            </a:r>
          </a:p>
          <a:p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Observed variables, shaded nodes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Latent (Hidden)variables</a:t>
            </a:r>
          </a:p>
          <a:p>
            <a:pPr>
              <a:buFont typeface="Arial" pitchFamily="34" charset="0"/>
              <a:buChar char="•"/>
            </a:pPr>
            <a:endParaRPr lang="en-GB" sz="2800" dirty="0" smtClean="0"/>
          </a:p>
          <a:p>
            <a:endParaRPr lang="en-GB" sz="2800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57818" y="1928802"/>
            <a:ext cx="2894629" cy="761745"/>
          </a:xfrm>
          <a:prstGeom prst="rect">
            <a:avLst/>
          </a:prstGeom>
          <a:noFill/>
          <a:ln/>
          <a:effectLst/>
        </p:spPr>
      </p:pic>
      <p:pic>
        <p:nvPicPr>
          <p:cNvPr id="6" name="Picture 5" descr="Figure8.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4928" y="3214686"/>
            <a:ext cx="3657600" cy="235915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4282" y="3929066"/>
            <a:ext cx="55721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000" dirty="0" smtClean="0">
                <a:solidFill>
                  <a:srgbClr val="FF0000"/>
                </a:solidFill>
              </a:rPr>
              <a:t>About the latent variable(Ch-9 </a:t>
            </a:r>
            <a:r>
              <a:rPr lang="zh-CN" altLang="en-US" sz="2000" dirty="0" smtClean="0">
                <a:solidFill>
                  <a:srgbClr val="FF0000"/>
                </a:solidFill>
              </a:rPr>
              <a:t>离散 </a:t>
            </a:r>
            <a:r>
              <a:rPr lang="en-GB" altLang="zh-CN" sz="2000" dirty="0" smtClean="0">
                <a:solidFill>
                  <a:srgbClr val="FF0000"/>
                </a:solidFill>
              </a:rPr>
              <a:t>and </a:t>
            </a:r>
            <a:r>
              <a:rPr lang="en-US" altLang="zh-CN" sz="2000" dirty="0" smtClean="0">
                <a:solidFill>
                  <a:srgbClr val="FF0000"/>
                </a:solidFill>
              </a:rPr>
              <a:t>-</a:t>
            </a:r>
            <a:r>
              <a:rPr lang="en-GB" altLang="zh-CN" sz="2000" dirty="0" smtClean="0">
                <a:solidFill>
                  <a:srgbClr val="FF0000"/>
                </a:solidFill>
              </a:rPr>
              <a:t>12 </a:t>
            </a:r>
            <a:r>
              <a:rPr lang="zh-CN" altLang="en-US" sz="2000" dirty="0" smtClean="0">
                <a:solidFill>
                  <a:srgbClr val="FF0000"/>
                </a:solidFill>
              </a:rPr>
              <a:t>连续</a:t>
            </a:r>
            <a:r>
              <a:rPr lang="en-GB" altLang="zh-CN" sz="2000" dirty="0" smtClean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GB" altLang="zh-CN" sz="2000" dirty="0" smtClean="0">
                <a:solidFill>
                  <a:srgbClr val="FF0000"/>
                </a:solidFill>
              </a:rPr>
              <a:t>In this example,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altLang="zh-CN" sz="2000" dirty="0" smtClean="0">
                <a:solidFill>
                  <a:srgbClr val="FF0000"/>
                </a:solidFill>
              </a:rPr>
              <a:t>The training  set </a:t>
            </a:r>
            <a:r>
              <a:rPr lang="en-GB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GB" altLang="zh-CN" sz="2000" dirty="0" smtClean="0">
                <a:solidFill>
                  <a:srgbClr val="FF0000"/>
                </a:solidFill>
              </a:rPr>
              <a:t> are observed variables.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altLang="zh-CN" sz="2000" dirty="0" smtClean="0">
                <a:solidFill>
                  <a:srgbClr val="FF0000"/>
                </a:solidFill>
              </a:rPr>
              <a:t>The coefficients vector </a:t>
            </a:r>
            <a:r>
              <a:rPr lang="en-GB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GB" altLang="zh-CN" sz="2000" dirty="0" smtClean="0">
                <a:solidFill>
                  <a:srgbClr val="FF0000"/>
                </a:solidFill>
              </a:rPr>
              <a:t> is hidden variable.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Curve Fitting	—Prediction</a:t>
            </a:r>
            <a:endParaRPr lang="en-GB" dirty="0"/>
          </a:p>
        </p:txBody>
      </p:sp>
      <p:pic>
        <p:nvPicPr>
          <p:cNvPr id="4" name="Picture 3" descr="Figure8.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910" y="2486044"/>
            <a:ext cx="3706368" cy="3657600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647472" y="2876835"/>
            <a:ext cx="4978596" cy="1195107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3306" y="1562087"/>
            <a:ext cx="4852425" cy="609602"/>
          </a:xfrm>
          <a:prstGeom prst="rect">
            <a:avLst/>
          </a:prstGeom>
          <a:noFill/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609600" y="1600201"/>
            <a:ext cx="3105144" cy="6857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Predictive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distribution: 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38530" y="227385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where</a:t>
            </a:r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3857620" y="4214818"/>
            <a:ext cx="4643470" cy="121444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dirty="0" smtClean="0"/>
              <a:t>所谓预测分布，与序贯推理同理，新加入的数据，引入新的似然函数，与原有的后验概率相乘，得到新的后验分布。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86314" y="4643446"/>
            <a:ext cx="1285884" cy="3571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4" idx="0"/>
          </p:cNvCxnSpPr>
          <p:nvPr/>
        </p:nvCxnSpPr>
        <p:spPr>
          <a:xfrm rot="16200000" flipV="1">
            <a:off x="6054339" y="3446859"/>
            <a:ext cx="500066" cy="18931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500826" y="4643446"/>
            <a:ext cx="1500198" cy="35719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9" idx="0"/>
          </p:cNvCxnSpPr>
          <p:nvPr/>
        </p:nvCxnSpPr>
        <p:spPr>
          <a:xfrm rot="5400000" flipH="1" flipV="1">
            <a:off x="6286513" y="3286125"/>
            <a:ext cx="500065" cy="22145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214810" y="4143380"/>
            <a:ext cx="300039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358082" y="4143380"/>
            <a:ext cx="133874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Generative Models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428736"/>
            <a:ext cx="7924800" cy="469742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sz="2000" dirty="0" smtClean="0"/>
              <a:t>         考虑一个问题：按照给定分布中生成数据（</a:t>
            </a:r>
            <a:r>
              <a:rPr lang="en-US" altLang="zh-CN" sz="2000" dirty="0" smtClean="0"/>
              <a:t>draw sample</a:t>
            </a:r>
            <a:r>
              <a:rPr lang="zh-CN" altLang="en-US" sz="2000" dirty="0" smtClean="0"/>
              <a:t>），主要在</a:t>
            </a:r>
            <a:r>
              <a:rPr lang="en-US" altLang="zh-CN" sz="2000" dirty="0" smtClean="0"/>
              <a:t>Ch-11 “Sampling Methods”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</a:pPr>
            <a:r>
              <a:rPr lang="zh-CN" altLang="en-US" sz="2000" dirty="0" smtClean="0"/>
              <a:t>         此处基于</a:t>
            </a:r>
            <a:r>
              <a:rPr lang="en-US" altLang="zh-CN" sz="2000" dirty="0" smtClean="0"/>
              <a:t>PGM</a:t>
            </a:r>
            <a:r>
              <a:rPr lang="zh-CN" altLang="en-US" sz="2000" dirty="0" smtClean="0"/>
              <a:t>给出一个简单方法：</a:t>
            </a:r>
            <a:r>
              <a:rPr lang="en-US" altLang="zh-CN" sz="2000" b="1" dirty="0" smtClean="0"/>
              <a:t>ancestral sampling</a:t>
            </a:r>
          </a:p>
          <a:p>
            <a:pPr marL="0" indent="0">
              <a:lnSpc>
                <a:spcPct val="150000"/>
              </a:lnSpc>
            </a:pPr>
            <a:r>
              <a:rPr lang="en-US" altLang="zh-CN" sz="2000" b="1" dirty="0" smtClean="0"/>
              <a:t>         </a:t>
            </a:r>
            <a:r>
              <a:rPr lang="zh-CN" altLang="en-US" sz="2000" dirty="0" smtClean="0"/>
              <a:t>假定图中的节点已经经过处理，不存在编号高的节点向编号低的节点方向的连接。则可以依次采样。例如下图：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</a:pPr>
            <a:r>
              <a:rPr lang="zh-CN" altLang="en-US" sz="2000" dirty="0" smtClean="0"/>
              <a:t>先生成</a:t>
            </a:r>
            <a:r>
              <a:rPr lang="en-US" altLang="zh-CN" sz="2000" dirty="0" smtClean="0"/>
              <a:t>x1,x2,x3</a:t>
            </a:r>
            <a:r>
              <a:rPr lang="zh-CN" altLang="en-US" sz="2000" dirty="0" smtClean="0"/>
              <a:t>，再基于</a:t>
            </a:r>
            <a:r>
              <a:rPr lang="en-US" altLang="zh-CN" sz="2000" dirty="0" smtClean="0"/>
              <a:t>x1,x2,x3</a:t>
            </a:r>
            <a:r>
              <a:rPr lang="zh-CN" altLang="en-US" sz="2000" dirty="0" smtClean="0"/>
              <a:t>生成</a:t>
            </a:r>
            <a:r>
              <a:rPr lang="en-US" altLang="zh-CN" sz="2000" dirty="0" smtClean="0"/>
              <a:t>x4</a:t>
            </a:r>
            <a:r>
              <a:rPr lang="zh-CN" altLang="en-US" sz="2000" dirty="0" smtClean="0"/>
              <a:t>，基于</a:t>
            </a:r>
            <a:r>
              <a:rPr lang="en-US" altLang="zh-CN" sz="2000" dirty="0" smtClean="0"/>
              <a:t>x1,x3</a:t>
            </a:r>
          </a:p>
          <a:p>
            <a:pPr marL="0" indent="0">
              <a:lnSpc>
                <a:spcPct val="150000"/>
              </a:lnSpc>
            </a:pPr>
            <a:r>
              <a:rPr lang="zh-CN" altLang="en-US" sz="2000" dirty="0" smtClean="0"/>
              <a:t>生成</a:t>
            </a:r>
            <a:r>
              <a:rPr lang="en-US" altLang="zh-CN" sz="2000" dirty="0" smtClean="0"/>
              <a:t>x5</a:t>
            </a:r>
            <a:r>
              <a:rPr lang="zh-CN" altLang="en-US" sz="2000" dirty="0" smtClean="0"/>
              <a:t>，依此类推，完成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zh-CN" altLang="en-US" sz="2000" dirty="0" smtClean="0"/>
              <a:t>的生成。</a:t>
            </a:r>
            <a:endParaRPr lang="en-US" altLang="zh-CN" sz="2000" dirty="0" smtClean="0"/>
          </a:p>
          <a:p>
            <a:pPr marL="0" indent="0"/>
            <a:endParaRPr lang="en-GB" sz="2400" dirty="0" smtClean="0"/>
          </a:p>
        </p:txBody>
      </p:sp>
      <p:pic>
        <p:nvPicPr>
          <p:cNvPr id="6" name="Picture 5" descr="Figure8.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388" y="3857628"/>
            <a:ext cx="1502292" cy="1852602"/>
          </a:xfrm>
          <a:prstGeom prst="rect">
            <a:avLst/>
          </a:prstGeom>
        </p:spPr>
      </p:pic>
      <p:pic>
        <p:nvPicPr>
          <p:cNvPr id="7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85786" y="5286388"/>
            <a:ext cx="5586005" cy="66130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Generative Models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1"/>
            <a:ext cx="7924800" cy="1828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/>
              <a:t>考虑一个模式识别问题：给定一个图像（</a:t>
            </a:r>
            <a:r>
              <a:rPr lang="en-US" altLang="zh-CN" sz="1800" dirty="0" smtClean="0"/>
              <a:t>Image</a:t>
            </a:r>
            <a:r>
              <a:rPr lang="zh-CN" altLang="en-US" sz="1800" dirty="0" smtClean="0"/>
              <a:t>），判断其类别（</a:t>
            </a:r>
            <a:r>
              <a:rPr lang="en-US" altLang="zh-CN" sz="1800" dirty="0" smtClean="0"/>
              <a:t>Object</a:t>
            </a:r>
            <a:r>
              <a:rPr lang="zh-CN" altLang="en-US" sz="1800" dirty="0" smtClean="0"/>
              <a:t>）。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/>
              <a:t>直接构建</a:t>
            </a:r>
            <a:r>
              <a:rPr lang="en-US" altLang="zh-CN" sz="1800" dirty="0" smtClean="0"/>
              <a:t>P</a:t>
            </a:r>
            <a:r>
              <a:rPr lang="zh-CN" altLang="en-US" sz="1800" dirty="0" smtClean="0"/>
              <a:t>（</a:t>
            </a:r>
            <a:r>
              <a:rPr lang="en-US" altLang="zh-CN" sz="1800" dirty="0" smtClean="0"/>
              <a:t>Image, Object</a:t>
            </a:r>
            <a:r>
              <a:rPr lang="zh-CN" altLang="en-US" sz="1800" dirty="0" smtClean="0"/>
              <a:t>）难度很大，为什么，中间影响因素太多。即除了类别没有观测到外，还有很多关键信息没有观测到。如：目标的位置，朝向。与</a:t>
            </a:r>
            <a:r>
              <a:rPr lang="en-US" altLang="zh-CN" sz="1800" dirty="0" smtClean="0"/>
              <a:t>DPM</a:t>
            </a:r>
            <a:r>
              <a:rPr lang="zh-CN" altLang="en-US" sz="1800" dirty="0" smtClean="0"/>
              <a:t>中对姿态进行混合模型描述类似（除</a:t>
            </a:r>
            <a:r>
              <a:rPr lang="en-US" altLang="zh-CN" sz="1800" dirty="0" smtClean="0"/>
              <a:t>z</a:t>
            </a:r>
            <a:r>
              <a:rPr lang="zh-CN" altLang="en-US" sz="1800" dirty="0" smtClean="0"/>
              <a:t>外，姿态也可看作隐变量）</a:t>
            </a:r>
            <a:endParaRPr lang="en-US" altLang="zh-CN" sz="1800" dirty="0" smtClean="0"/>
          </a:p>
        </p:txBody>
      </p:sp>
      <p:pic>
        <p:nvPicPr>
          <p:cNvPr id="4" name="Picture 3" descr="Figure8.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14942" y="3571876"/>
            <a:ext cx="3529584" cy="23896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9600" y="3571876"/>
            <a:ext cx="4572000" cy="22661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/>
              <a:t>为了将复杂概率模型</a:t>
            </a:r>
            <a:r>
              <a:rPr lang="en-US" altLang="zh-CN" sz="1600" dirty="0" smtClean="0"/>
              <a:t>P(I, Ob)</a:t>
            </a:r>
            <a:r>
              <a:rPr lang="zh-CN" altLang="en-US" sz="1600" dirty="0" smtClean="0"/>
              <a:t>简化，引入隐变量</a:t>
            </a:r>
            <a:r>
              <a:rPr lang="en-US" altLang="zh-CN" sz="1600" dirty="0" smtClean="0"/>
              <a:t>Position </a:t>
            </a:r>
            <a:r>
              <a:rPr lang="zh-CN" altLang="en-US" sz="1600" dirty="0" smtClean="0"/>
              <a:t>和 </a:t>
            </a:r>
            <a:r>
              <a:rPr lang="en-US" altLang="zh-CN" sz="1600" dirty="0" smtClean="0"/>
              <a:t>Orientation</a:t>
            </a:r>
            <a:r>
              <a:rPr lang="zh-CN" altLang="en-US" sz="1600" dirty="0" smtClean="0"/>
              <a:t>，分析带有更多隐变量的联合分布</a:t>
            </a:r>
            <a:r>
              <a:rPr lang="en-US" altLang="zh-CN" sz="1600" dirty="0" smtClean="0"/>
              <a:t>P(I, Ob, P, Or)</a:t>
            </a:r>
            <a:r>
              <a:rPr lang="zh-CN" altLang="en-US" sz="1600" dirty="0" smtClean="0"/>
              <a:t>。利用图模型描述后，对</a:t>
            </a:r>
            <a:r>
              <a:rPr lang="en-US" altLang="zh-CN" sz="1600" dirty="0" smtClean="0"/>
              <a:t>P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Or</a:t>
            </a:r>
            <a:r>
              <a:rPr lang="zh-CN" altLang="en-US" sz="1600" dirty="0" smtClean="0"/>
              <a:t>进行积分即可得到</a:t>
            </a:r>
            <a:r>
              <a:rPr lang="en-US" altLang="zh-CN" sz="1600" dirty="0" smtClean="0"/>
              <a:t>Image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Object</a:t>
            </a:r>
            <a:r>
              <a:rPr lang="zh-CN" altLang="en-US" sz="1600" dirty="0" smtClean="0"/>
              <a:t>的联合分布（后验分布）。至于如何</a:t>
            </a:r>
            <a:r>
              <a:rPr lang="en-US" altLang="zh-CN" sz="1600" dirty="0" smtClean="0"/>
              <a:t>maximum likelihood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Bayesian inference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Ch9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12</a:t>
            </a:r>
            <a:r>
              <a:rPr lang="zh-CN" altLang="en-US" sz="1600" dirty="0" smtClean="0"/>
              <a:t>会讲到。</a:t>
            </a:r>
            <a:endParaRPr lang="en-GB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Generative Models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36147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/>
              <a:t>此模型是</a:t>
            </a:r>
            <a:r>
              <a:rPr lang="en-US" altLang="zh-CN" sz="1800" dirty="0" smtClean="0"/>
              <a:t>Generative Model</a:t>
            </a:r>
            <a:r>
              <a:rPr lang="zh-CN" altLang="en-US" sz="1800" dirty="0" smtClean="0"/>
              <a:t>。考虑“生成”模型的意义。生成什么？模拟数据。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/>
              <a:t>生成即采样，给出了右下角所示的图，就可以用</a:t>
            </a:r>
            <a:r>
              <a:rPr lang="en-US" altLang="zh-CN" sz="1800" dirty="0" smtClean="0"/>
              <a:t>Ancestral sampling</a:t>
            </a:r>
            <a:r>
              <a:rPr lang="zh-CN" altLang="en-US" sz="1800" dirty="0" smtClean="0"/>
              <a:t>方法采用得到（</a:t>
            </a:r>
            <a:r>
              <a:rPr lang="en-US" altLang="zh-CN" sz="1800" dirty="0" smtClean="0"/>
              <a:t>O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I</a:t>
            </a:r>
            <a:r>
              <a:rPr lang="zh-CN" altLang="en-US" sz="1800" dirty="0" smtClean="0"/>
              <a:t>）模拟样本数据，甚至可加入到非平衡训练样本中。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/>
              <a:t>曲线拟合不是生成模型，因为</a:t>
            </a:r>
            <a:r>
              <a:rPr lang="en-US" altLang="zh-CN" sz="1800" dirty="0" smtClean="0"/>
              <a:t>input</a:t>
            </a:r>
            <a:r>
              <a:rPr lang="zh-CN" altLang="en-US" sz="1800" dirty="0" smtClean="0"/>
              <a:t>值</a:t>
            </a:r>
            <a:r>
              <a:rPr lang="en-US" altLang="zh-CN" sz="1800" dirty="0" smtClean="0"/>
              <a:t>x</a:t>
            </a:r>
            <a:r>
              <a:rPr lang="zh-CN" altLang="en-US" sz="1800" dirty="0" smtClean="0"/>
              <a:t>不是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</a:pPr>
            <a:r>
              <a:rPr lang="zh-CN" altLang="en-US" sz="1800" dirty="0" smtClean="0"/>
              <a:t>随机变量，因此没有办法采样得到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x,t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，除</a:t>
            </a:r>
            <a:endParaRPr lang="en-US" altLang="zh-CN" sz="1800" dirty="0" smtClean="0"/>
          </a:p>
          <a:p>
            <a:pPr marL="0" indent="0">
              <a:lnSpc>
                <a:spcPct val="150000"/>
              </a:lnSpc>
            </a:pPr>
            <a:r>
              <a:rPr lang="zh-CN" altLang="en-US" sz="1800" dirty="0" smtClean="0"/>
              <a:t>非引入</a:t>
            </a:r>
            <a:r>
              <a:rPr lang="en-US" altLang="zh-CN" sz="1800" dirty="0" smtClean="0"/>
              <a:t>x</a:t>
            </a:r>
            <a:r>
              <a:rPr lang="zh-CN" altLang="en-US" sz="1800" dirty="0" smtClean="0"/>
              <a:t>的分布</a:t>
            </a:r>
            <a:r>
              <a:rPr lang="en-US" altLang="zh-CN" sz="1800" dirty="0" smtClean="0"/>
              <a:t>p(x)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</p:txBody>
      </p:sp>
      <p:pic>
        <p:nvPicPr>
          <p:cNvPr id="4" name="Picture 3" descr="Figure8.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28696" y="3500438"/>
            <a:ext cx="3529584" cy="2389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Generative Models and </a:t>
            </a:r>
            <a:r>
              <a:rPr lang="en-US" altLang="zh-CN" dirty="0" smtClean="0"/>
              <a:t>Ancestral Sampling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zh-CN" sz="2800" dirty="0" smtClean="0"/>
              <a:t>Generative Model captures the </a:t>
            </a:r>
            <a:r>
              <a:rPr lang="en-GB" sz="2800" b="1" dirty="0" smtClean="0"/>
              <a:t>Causal process by which the observed data was generated.</a:t>
            </a:r>
            <a:endParaRPr lang="en-GB" sz="2800" b="1" dirty="0"/>
          </a:p>
        </p:txBody>
      </p:sp>
      <p:pic>
        <p:nvPicPr>
          <p:cNvPr id="4" name="Picture 3" descr="Figure8.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3174" y="3643314"/>
            <a:ext cx="3529584" cy="2389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Discrete Variables (1)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General joint distribution: </a:t>
            </a:r>
            <a:r>
              <a:rPr lang="en-GB" sz="2800" dirty="0" smtClean="0">
                <a:latin typeface="cmmi12" pitchFamily="34" charset="0"/>
              </a:rPr>
              <a:t>K </a:t>
            </a:r>
            <a:r>
              <a:rPr lang="en-GB" sz="1400" dirty="0" smtClean="0"/>
              <a:t> </a:t>
            </a:r>
            <a:r>
              <a:rPr lang="en-GB" sz="2800" baseline="30000" dirty="0" smtClean="0">
                <a:latin typeface="cmr12" pitchFamily="34" charset="0"/>
              </a:rPr>
              <a:t>2 </a:t>
            </a:r>
            <a:r>
              <a:rPr lang="en-GB" sz="2800" dirty="0" smtClean="0">
                <a:latin typeface="cmr12" pitchFamily="34" charset="0"/>
              </a:rPr>
              <a:t>{ 1</a:t>
            </a:r>
            <a:r>
              <a:rPr lang="en-GB" sz="2800" dirty="0" smtClean="0"/>
              <a:t> parameters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r>
              <a:rPr lang="en-GB" sz="2800" dirty="0" smtClean="0"/>
              <a:t>Independent joint distribution: </a:t>
            </a:r>
            <a:r>
              <a:rPr lang="en-GB" sz="2800" dirty="0" smtClean="0">
                <a:latin typeface="cmr12" pitchFamily="34" charset="0"/>
              </a:rPr>
              <a:t>2(</a:t>
            </a:r>
            <a:r>
              <a:rPr lang="en-GB" sz="2800" dirty="0" smtClean="0">
                <a:latin typeface="cmmi12" pitchFamily="34" charset="0"/>
              </a:rPr>
              <a:t>K</a:t>
            </a:r>
            <a:r>
              <a:rPr lang="en-GB" sz="2800" baseline="30000" dirty="0" smtClean="0">
                <a:latin typeface="cmr12" pitchFamily="34" charset="0"/>
              </a:rPr>
              <a:t> </a:t>
            </a:r>
            <a:r>
              <a:rPr lang="en-GB" sz="2800" dirty="0" smtClean="0">
                <a:latin typeface="cmr12" pitchFamily="34" charset="0"/>
              </a:rPr>
              <a:t>{ 1)</a:t>
            </a:r>
            <a:r>
              <a:rPr lang="en-GB" sz="2800" dirty="0" smtClean="0"/>
              <a:t> parameters</a:t>
            </a:r>
          </a:p>
          <a:p>
            <a:endParaRPr lang="en-GB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1453128" y="2275944"/>
            <a:ext cx="6191261" cy="817064"/>
            <a:chOff x="1453128" y="2275944"/>
            <a:chExt cx="6191261" cy="817064"/>
          </a:xfrm>
        </p:grpSpPr>
        <p:pic>
          <p:nvPicPr>
            <p:cNvPr id="5" name="Picture 4" descr="Figure8.9a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128" y="2275944"/>
              <a:ext cx="2261616" cy="737616"/>
            </a:xfrm>
            <a:prstGeom prst="rect">
              <a:avLst/>
            </a:prstGeom>
          </p:spPr>
        </p:pic>
        <p:pic>
          <p:nvPicPr>
            <p:cNvPr id="8" name="Picture 7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2000" y="2306622"/>
              <a:ext cx="3072389" cy="786386"/>
            </a:xfrm>
            <a:prstGeom prst="rect">
              <a:avLst/>
            </a:prstGeom>
            <a:noFill/>
          </p:spPr>
        </p:pic>
      </p:grpSp>
      <p:grpSp>
        <p:nvGrpSpPr>
          <p:cNvPr id="9" name="Group 8"/>
          <p:cNvGrpSpPr/>
          <p:nvPr/>
        </p:nvGrpSpPr>
        <p:grpSpPr>
          <a:xfrm>
            <a:off x="1453128" y="4395539"/>
            <a:ext cx="6394401" cy="819411"/>
            <a:chOff x="1453128" y="3711612"/>
            <a:chExt cx="6394401" cy="819411"/>
          </a:xfrm>
        </p:grpSpPr>
        <p:pic>
          <p:nvPicPr>
            <p:cNvPr id="6" name="Picture 5" descr="Figure8.9b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128" y="3711612"/>
              <a:ext cx="2261616" cy="737616"/>
            </a:xfrm>
            <a:prstGeom prst="rect">
              <a:avLst/>
            </a:prstGeom>
          </p:spPr>
        </p:pic>
        <p:pic>
          <p:nvPicPr>
            <p:cNvPr id="11" name="Picture 10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571997" y="3744895"/>
              <a:ext cx="3275532" cy="786128"/>
            </a:xfrm>
            <a:prstGeom prst="rect">
              <a:avLst/>
            </a:prstGeom>
            <a:noFill/>
            <a:ln/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General joint distribution: </a:t>
            </a:r>
            <a:r>
              <a:rPr lang="en-GB" sz="2400" dirty="0" smtClean="0">
                <a:latin typeface="cmmi12" pitchFamily="34" charset="0"/>
              </a:rPr>
              <a:t>K </a:t>
            </a:r>
            <a:r>
              <a:rPr lang="en-GB" sz="1200" dirty="0" smtClean="0"/>
              <a:t> </a:t>
            </a:r>
            <a:r>
              <a:rPr lang="en-GB" sz="2400" baseline="30000" dirty="0" smtClean="0">
                <a:latin typeface="cmr12" pitchFamily="34" charset="0"/>
              </a:rPr>
              <a:t>2 </a:t>
            </a:r>
            <a:r>
              <a:rPr lang="en-GB" sz="2400" dirty="0" smtClean="0">
                <a:latin typeface="cmr12" pitchFamily="34" charset="0"/>
              </a:rPr>
              <a:t>{ 1</a:t>
            </a:r>
            <a:r>
              <a:rPr lang="en-GB" sz="2400" dirty="0" smtClean="0"/>
              <a:t> parameters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GB" sz="1800" dirty="0" smtClean="0"/>
              <a:t>p(x2|x1)p(x1), </a:t>
            </a:r>
            <a:r>
              <a:rPr lang="en-US" altLang="zh-CN" sz="1800" dirty="0" smtClean="0"/>
              <a:t>p(x1)</a:t>
            </a:r>
            <a:r>
              <a:rPr lang="zh-CN" altLang="en-US" sz="1800" dirty="0" smtClean="0"/>
              <a:t>需要</a:t>
            </a:r>
            <a:r>
              <a:rPr lang="en-US" altLang="zh-CN" sz="1800" dirty="0" smtClean="0"/>
              <a:t>K-1</a:t>
            </a:r>
            <a:r>
              <a:rPr lang="zh-CN" altLang="en-US" sz="1800" dirty="0" smtClean="0"/>
              <a:t>个参数</a:t>
            </a:r>
            <a:r>
              <a:rPr lang="en-US" altLang="zh-CN" sz="1800" dirty="0" smtClean="0"/>
              <a:t>; </a:t>
            </a:r>
            <a:r>
              <a:rPr lang="en-US" altLang="zh-CN" sz="1800" dirty="0" smtClean="0"/>
              <a:t>p(x2|x1)</a:t>
            </a:r>
            <a:r>
              <a:rPr lang="zh-CN" altLang="en-US" sz="1800" dirty="0" smtClean="0"/>
              <a:t>对应</a:t>
            </a:r>
            <a:r>
              <a:rPr lang="en-US" altLang="zh-CN" sz="1800" dirty="0" smtClean="0"/>
              <a:t>K</a:t>
            </a:r>
            <a:r>
              <a:rPr lang="zh-CN" altLang="en-US" sz="1800" dirty="0" smtClean="0"/>
              <a:t>个</a:t>
            </a:r>
            <a:r>
              <a:rPr lang="en-US" altLang="zh-CN" sz="1800" dirty="0" smtClean="0"/>
              <a:t>x1</a:t>
            </a:r>
            <a:r>
              <a:rPr lang="zh-CN" altLang="en-US" sz="1800" dirty="0" smtClean="0"/>
              <a:t>值</a:t>
            </a:r>
            <a:r>
              <a:rPr lang="zh-CN" altLang="en-US" sz="1800" dirty="0" smtClean="0"/>
              <a:t>，每个</a:t>
            </a:r>
            <a:r>
              <a:rPr lang="en-US" altLang="zh-CN" sz="1800" dirty="0" smtClean="0"/>
              <a:t>x1</a:t>
            </a:r>
            <a:r>
              <a:rPr lang="zh-CN" altLang="en-US" sz="1800" dirty="0" smtClean="0"/>
              <a:t>值</a:t>
            </a:r>
            <a:r>
              <a:rPr lang="zh-CN" altLang="en-US" sz="1800" dirty="0" smtClean="0"/>
              <a:t>需要</a:t>
            </a:r>
            <a:r>
              <a:rPr lang="en-US" altLang="zh-CN" sz="1800" dirty="0" smtClean="0"/>
              <a:t>K-1</a:t>
            </a:r>
            <a:r>
              <a:rPr lang="zh-CN" altLang="en-US" sz="1800" dirty="0" smtClean="0"/>
              <a:t>个参数决定</a:t>
            </a:r>
            <a:r>
              <a:rPr lang="en-US" altLang="zh-CN" sz="1800" dirty="0" smtClean="0"/>
              <a:t>x2</a:t>
            </a:r>
            <a:r>
              <a:rPr lang="zh-CN" altLang="en-US" sz="1800" dirty="0" smtClean="0"/>
              <a:t>。</a:t>
            </a:r>
            <a:r>
              <a:rPr lang="zh-CN" altLang="en-US" sz="1800" dirty="0" smtClean="0"/>
              <a:t>共</a:t>
            </a:r>
            <a:r>
              <a:rPr lang="en-US" altLang="zh-CN" sz="1800" dirty="0" smtClean="0"/>
              <a:t>K-1 + K(K-1) = k</a:t>
            </a:r>
            <a:r>
              <a:rPr lang="en-US" altLang="zh-CN" sz="1800" baseline="30000" dirty="0" smtClean="0"/>
              <a:t>2</a:t>
            </a:r>
            <a:r>
              <a:rPr lang="en-US" altLang="zh-CN" sz="1800" dirty="0" smtClean="0"/>
              <a:t>-1</a:t>
            </a:r>
            <a:r>
              <a:rPr lang="zh-CN" altLang="en-US" sz="1800" dirty="0" smtClean="0"/>
              <a:t>个</a:t>
            </a:r>
            <a:endParaRPr lang="en-GB" sz="1800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GB" sz="2400" dirty="0" smtClean="0"/>
              <a:t>Independent joint distribution: </a:t>
            </a:r>
            <a:r>
              <a:rPr lang="en-GB" sz="2400" dirty="0" smtClean="0">
                <a:latin typeface="cmr12" pitchFamily="34" charset="0"/>
              </a:rPr>
              <a:t>2(</a:t>
            </a:r>
            <a:r>
              <a:rPr lang="en-GB" sz="2400" dirty="0" smtClean="0">
                <a:latin typeface="cmmi12" pitchFamily="34" charset="0"/>
              </a:rPr>
              <a:t>K</a:t>
            </a:r>
            <a:r>
              <a:rPr lang="en-GB" sz="2400" baseline="30000" dirty="0" smtClean="0">
                <a:latin typeface="cmr12" pitchFamily="34" charset="0"/>
              </a:rPr>
              <a:t> </a:t>
            </a:r>
            <a:r>
              <a:rPr lang="en-GB" sz="2400" dirty="0" smtClean="0">
                <a:latin typeface="cmr12" pitchFamily="34" charset="0"/>
              </a:rPr>
              <a:t>{ 1)</a:t>
            </a:r>
            <a:r>
              <a:rPr lang="en-GB" sz="2400" dirty="0" smtClean="0"/>
              <a:t> parameters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800" dirty="0" smtClean="0"/>
              <a:t>如果</a:t>
            </a:r>
            <a:r>
              <a:rPr lang="en-US" altLang="zh-CN" sz="1800" dirty="0" smtClean="0"/>
              <a:t>x1</a:t>
            </a:r>
            <a:r>
              <a:rPr lang="zh-CN" altLang="en-US" sz="1800" dirty="0" smtClean="0"/>
              <a:t>和</a:t>
            </a:r>
            <a:r>
              <a:rPr lang="en-US" altLang="zh-CN" sz="1800" dirty="0" smtClean="0"/>
              <a:t>x2</a:t>
            </a:r>
            <a:r>
              <a:rPr lang="zh-CN" altLang="en-US" sz="1800" dirty="0" smtClean="0"/>
              <a:t>独立，</a:t>
            </a:r>
            <a:r>
              <a:rPr lang="en-US" altLang="zh-CN" sz="1800" dirty="0" smtClean="0"/>
              <a:t>p(x2|x1)=p(x2)</a:t>
            </a:r>
            <a:r>
              <a:rPr lang="zh-CN" altLang="en-US" sz="1800" dirty="0" smtClean="0"/>
              <a:t>，则</a:t>
            </a:r>
            <a:r>
              <a:rPr lang="en-US" altLang="zh-CN" sz="1800" dirty="0" smtClean="0"/>
              <a:t>K</a:t>
            </a:r>
            <a:r>
              <a:rPr lang="zh-CN" altLang="en-US" sz="1800" dirty="0" smtClean="0"/>
              <a:t>个</a:t>
            </a:r>
            <a:r>
              <a:rPr lang="en-US" altLang="zh-CN" sz="1800" dirty="0" smtClean="0"/>
              <a:t>x1</a:t>
            </a:r>
            <a:r>
              <a:rPr lang="zh-CN" altLang="en-US" sz="1800" dirty="0" smtClean="0"/>
              <a:t>值</a:t>
            </a:r>
            <a:r>
              <a:rPr lang="zh-CN" altLang="en-US" sz="1800" dirty="0" smtClean="0"/>
              <a:t>不需要，总参数个数为</a:t>
            </a:r>
            <a:r>
              <a:rPr lang="en-US" altLang="zh-CN" sz="1800" dirty="0" smtClean="0"/>
              <a:t>2(K-1)</a:t>
            </a:r>
            <a:endParaRPr lang="en-GB" sz="2400" dirty="0"/>
          </a:p>
        </p:txBody>
      </p:sp>
      <p:grpSp>
        <p:nvGrpSpPr>
          <p:cNvPr id="3" name="Group 6"/>
          <p:cNvGrpSpPr/>
          <p:nvPr/>
        </p:nvGrpSpPr>
        <p:grpSpPr>
          <a:xfrm>
            <a:off x="1453128" y="2071678"/>
            <a:ext cx="6191261" cy="817064"/>
            <a:chOff x="1453128" y="2275944"/>
            <a:chExt cx="6191261" cy="817064"/>
          </a:xfrm>
        </p:grpSpPr>
        <p:pic>
          <p:nvPicPr>
            <p:cNvPr id="5" name="Picture 4" descr="Figure8.9a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128" y="2275944"/>
              <a:ext cx="2261616" cy="737616"/>
            </a:xfrm>
            <a:prstGeom prst="rect">
              <a:avLst/>
            </a:prstGeom>
          </p:spPr>
        </p:pic>
        <p:pic>
          <p:nvPicPr>
            <p:cNvPr id="8" name="Picture 7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2000" y="2306622"/>
              <a:ext cx="3072389" cy="786386"/>
            </a:xfrm>
            <a:prstGeom prst="rect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Discrete Variables (1)</a:t>
            </a:r>
            <a:endParaRPr lang="en-GB" dirty="0"/>
          </a:p>
        </p:txBody>
      </p:sp>
      <p:grpSp>
        <p:nvGrpSpPr>
          <p:cNvPr id="4" name="Group 8"/>
          <p:cNvGrpSpPr/>
          <p:nvPr/>
        </p:nvGrpSpPr>
        <p:grpSpPr>
          <a:xfrm>
            <a:off x="1214414" y="4286256"/>
            <a:ext cx="6394401" cy="819411"/>
            <a:chOff x="1453128" y="3711612"/>
            <a:chExt cx="6394401" cy="819411"/>
          </a:xfrm>
        </p:grpSpPr>
        <p:pic>
          <p:nvPicPr>
            <p:cNvPr id="6" name="Picture 5" descr="Figure8.9b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3128" y="3711612"/>
              <a:ext cx="2261616" cy="737616"/>
            </a:xfrm>
            <a:prstGeom prst="rect">
              <a:avLst/>
            </a:prstGeom>
          </p:spPr>
        </p:pic>
        <p:pic>
          <p:nvPicPr>
            <p:cNvPr id="11" name="Picture 10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571997" y="3744895"/>
              <a:ext cx="3275532" cy="786128"/>
            </a:xfrm>
            <a:prstGeom prst="rect">
              <a:avLst/>
            </a:prstGeom>
            <a:noFill/>
            <a:ln/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The Intention of Introducing Graphical Models</a:t>
            </a:r>
            <a:endParaRPr lang="en-GB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200" dirty="0" smtClean="0"/>
              <a:t>概率分布在统计模式识别中发挥核心作用。</a:t>
            </a:r>
            <a:endParaRPr lang="en-GB" sz="2200" dirty="0" smtClean="0"/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200" dirty="0" smtClean="0"/>
              <a:t>核心公式：</a:t>
            </a:r>
            <a:r>
              <a:rPr lang="en-US" altLang="zh-CN" sz="2200" dirty="0" smtClean="0"/>
              <a:t>sum and product rules</a:t>
            </a:r>
            <a:r>
              <a:rPr lang="zh-CN" altLang="en-US" sz="2200" dirty="0" smtClean="0"/>
              <a:t>，所有概率推理和学习皆出自此两个公式的不同组合应用。</a:t>
            </a:r>
            <a:endParaRPr lang="en-US" altLang="zh-CN" sz="2200" dirty="0" smtClean="0"/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200" dirty="0" smtClean="0"/>
              <a:t>解决复杂概率模型的表达和求解有多种方式，最典型的是“纯粹的代数运算求解”。</a:t>
            </a:r>
            <a:endParaRPr lang="en-US" altLang="zh-CN" sz="2200" dirty="0" smtClean="0"/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CN" altLang="en-US" sz="2200" dirty="0" smtClean="0"/>
              <a:t>如果用图的方式来表达概率分布，可大大简化对概率模型的分析，并加深理解。即：</a:t>
            </a:r>
            <a:endParaRPr lang="en-US" altLang="zh-CN" sz="2200" dirty="0" smtClean="0"/>
          </a:p>
          <a:p>
            <a:pPr marL="514350" indent="-514350" algn="ctr"/>
            <a:endParaRPr lang="en-US" altLang="zh-CN" sz="28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ctr"/>
            <a:r>
              <a:rPr lang="en-US" altLang="zh-CN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Probabilistic Graphical Mode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500430" y="4071942"/>
            <a:ext cx="571504" cy="428628"/>
          </a:xfrm>
        </p:spPr>
        <p:txBody>
          <a:bodyPr>
            <a:normAutofit fontScale="92500"/>
          </a:bodyPr>
          <a:lstStyle/>
          <a:p>
            <a:pPr marL="457200" indent="-457200"/>
            <a:r>
              <a:rPr lang="el-GR" altLang="zh-CN" sz="2000" i="1" dirty="0" smtClean="0"/>
              <a:t>μ</a:t>
            </a:r>
            <a:r>
              <a:rPr lang="en-US" altLang="zh-CN" sz="2000" i="1" dirty="0" smtClean="0"/>
              <a:t>13</a:t>
            </a:r>
          </a:p>
          <a:p>
            <a:pPr marL="457200" indent="-457200"/>
            <a:endParaRPr lang="en-US" altLang="zh-CN" sz="2000" dirty="0" smtClean="0"/>
          </a:p>
          <a:p>
            <a:pPr marL="457200" indent="-457200"/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Discrete Variables (1)</a:t>
            </a:r>
            <a:endParaRPr lang="en-GB" dirty="0"/>
          </a:p>
        </p:txBody>
      </p:sp>
      <p:cxnSp>
        <p:nvCxnSpPr>
          <p:cNvPr id="16" name="直接箭头连接符 15"/>
          <p:cNvCxnSpPr>
            <a:stCxn id="24" idx="4"/>
            <a:endCxn id="28" idx="0"/>
          </p:cNvCxnSpPr>
          <p:nvPr/>
        </p:nvCxnSpPr>
        <p:spPr>
          <a:xfrm rot="5400000">
            <a:off x="669621" y="3893347"/>
            <a:ext cx="198846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4" idx="4"/>
            <a:endCxn id="30" idx="0"/>
          </p:cNvCxnSpPr>
          <p:nvPr/>
        </p:nvCxnSpPr>
        <p:spPr>
          <a:xfrm rot="16200000" flipH="1">
            <a:off x="1979318" y="2583650"/>
            <a:ext cx="1988462" cy="26193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24" idx="4"/>
            <a:endCxn id="29" idx="0"/>
          </p:cNvCxnSpPr>
          <p:nvPr/>
        </p:nvCxnSpPr>
        <p:spPr>
          <a:xfrm rot="16200000" flipH="1">
            <a:off x="1324469" y="3238498"/>
            <a:ext cx="1988462" cy="13096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1285852" y="2143116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x11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2595549" y="2143116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x12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3905246" y="2143116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x13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214942" y="2143116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x14</a:t>
            </a:r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1285852" y="4887578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x21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2595549" y="4887578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x22</a:t>
            </a:r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3905246" y="4887578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x23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5214942" y="4887578"/>
            <a:ext cx="756000" cy="75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x24</a:t>
            </a:r>
            <a:endParaRPr lang="zh-CN" altLang="en-US" dirty="0"/>
          </a:p>
        </p:txBody>
      </p:sp>
      <p:cxnSp>
        <p:nvCxnSpPr>
          <p:cNvPr id="38" name="直接箭头连接符 37"/>
          <p:cNvCxnSpPr>
            <a:stCxn id="24" idx="4"/>
            <a:endCxn id="31" idx="0"/>
          </p:cNvCxnSpPr>
          <p:nvPr/>
        </p:nvCxnSpPr>
        <p:spPr>
          <a:xfrm rot="16200000" flipH="1">
            <a:off x="2634166" y="1928802"/>
            <a:ext cx="1988462" cy="39290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Content Placeholder 9"/>
          <p:cNvSpPr txBox="1">
            <a:spLocks/>
          </p:cNvSpPr>
          <p:nvPr/>
        </p:nvSpPr>
        <p:spPr>
          <a:xfrm>
            <a:off x="4572000" y="4071942"/>
            <a:ext cx="571504" cy="428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l-GR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14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Content Placeholder 9"/>
          <p:cNvSpPr txBox="1">
            <a:spLocks/>
          </p:cNvSpPr>
          <p:nvPr/>
        </p:nvSpPr>
        <p:spPr>
          <a:xfrm>
            <a:off x="2571736" y="4071942"/>
            <a:ext cx="571504" cy="428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l-GR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Content Placeholder 9"/>
          <p:cNvSpPr txBox="1">
            <a:spLocks/>
          </p:cNvSpPr>
          <p:nvPr/>
        </p:nvSpPr>
        <p:spPr>
          <a:xfrm>
            <a:off x="1643042" y="4071942"/>
            <a:ext cx="571504" cy="4286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l-GR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μ</a:t>
            </a: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Content Placeholder 9"/>
          <p:cNvSpPr txBox="1">
            <a:spLocks/>
          </p:cNvSpPr>
          <p:nvPr/>
        </p:nvSpPr>
        <p:spPr>
          <a:xfrm>
            <a:off x="5143472" y="3000372"/>
            <a:ext cx="3786246" cy="142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K=4</a:t>
            </a:r>
            <a:r>
              <a:rPr kumimoji="0" lang="zh-CN" altLang="en-US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，共需要</a:t>
            </a:r>
            <a:r>
              <a:rPr kumimoji="0" lang="en-US" altLang="zh-CN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altLang="zh-CN" sz="1400" b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altLang="zh-CN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-1=15</a:t>
            </a:r>
            <a:r>
              <a:rPr kumimoji="0" lang="zh-CN" altLang="en-US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个参数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kumimoji="0" lang="zh-CN" altLang="en-US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如果</a:t>
            </a:r>
            <a:r>
              <a:rPr kumimoji="0" lang="en-US" altLang="zh-CN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x1</a:t>
            </a:r>
            <a:r>
              <a:rPr kumimoji="0" lang="zh-CN" altLang="en-US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和</a:t>
            </a:r>
            <a:r>
              <a:rPr kumimoji="0" lang="en-US" altLang="zh-CN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x2</a:t>
            </a:r>
            <a:r>
              <a:rPr kumimoji="0" lang="zh-CN" altLang="en-US" sz="14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独立，则</a:t>
            </a:r>
            <a:r>
              <a:rPr lang="el-GR" altLang="zh-CN" sz="1400" dirty="0" smtClean="0"/>
              <a:t>μ</a:t>
            </a:r>
            <a:r>
              <a:rPr lang="en-US" altLang="zh-CN" sz="1400" dirty="0" smtClean="0"/>
              <a:t>_</a:t>
            </a:r>
            <a:r>
              <a:rPr lang="en-US" altLang="zh-CN" sz="1400" dirty="0" err="1" smtClean="0"/>
              <a:t>mn</a:t>
            </a:r>
            <a:r>
              <a:rPr lang="zh-CN" altLang="en-US" sz="1400" dirty="0" smtClean="0"/>
              <a:t>都可以用</a:t>
            </a:r>
            <a:r>
              <a:rPr lang="el-GR" altLang="zh-CN" sz="1400" dirty="0" smtClean="0"/>
              <a:t>μ</a:t>
            </a:r>
            <a:r>
              <a:rPr lang="en-US" altLang="zh-CN" sz="1400" dirty="0" smtClean="0"/>
              <a:t>_m</a:t>
            </a:r>
            <a:r>
              <a:rPr lang="zh-CN" altLang="en-US" sz="1400" dirty="0" smtClean="0"/>
              <a:t>和</a:t>
            </a:r>
            <a:r>
              <a:rPr lang="el-GR" altLang="zh-CN" sz="1400" dirty="0" smtClean="0"/>
              <a:t>μ</a:t>
            </a:r>
            <a:r>
              <a:rPr lang="en-US" altLang="zh-CN" sz="1400" dirty="0" smtClean="0"/>
              <a:t>_n</a:t>
            </a:r>
            <a:r>
              <a:rPr lang="zh-CN" altLang="en-US" sz="1400" dirty="0" smtClean="0"/>
              <a:t>的组合表达，参数减少为</a:t>
            </a:r>
            <a:r>
              <a:rPr lang="en-US" altLang="zh-CN" sz="1400" dirty="0" smtClean="0"/>
              <a:t>2 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K-1</a:t>
            </a:r>
            <a:r>
              <a:rPr lang="zh-CN" altLang="en-US" sz="1400" dirty="0" smtClean="0"/>
              <a:t>）</a:t>
            </a:r>
            <a:r>
              <a:rPr lang="en-US" altLang="zh-CN" sz="1400" dirty="0" smtClean="0"/>
              <a:t>=6</a:t>
            </a:r>
            <a:endParaRPr kumimoji="0" lang="en-GB" sz="16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Content Placeholder 9"/>
          <p:cNvSpPr txBox="1">
            <a:spLocks/>
          </p:cNvSpPr>
          <p:nvPr/>
        </p:nvSpPr>
        <p:spPr>
          <a:xfrm>
            <a:off x="602976" y="2285992"/>
            <a:ext cx="540000" cy="428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X1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Content Placeholder 9"/>
          <p:cNvSpPr txBox="1">
            <a:spLocks/>
          </p:cNvSpPr>
          <p:nvPr/>
        </p:nvSpPr>
        <p:spPr>
          <a:xfrm>
            <a:off x="602976" y="5000636"/>
            <a:ext cx="540000" cy="428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X2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Discrete Variables (2)</a:t>
            </a:r>
            <a:endParaRPr lang="en-GB" dirty="0"/>
          </a:p>
        </p:txBody>
      </p:sp>
      <p:pic>
        <p:nvPicPr>
          <p:cNvPr id="4" name="Picture 3" descr="Figure8.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480" y="4500570"/>
            <a:ext cx="5590032" cy="737616"/>
          </a:xfrm>
          <a:prstGeom prst="rect">
            <a:avLst/>
          </a:prstGeom>
        </p:spPr>
      </p:pic>
      <p:sp>
        <p:nvSpPr>
          <p:cNvPr id="6" name="Content Placeholder 9"/>
          <p:cNvSpPr txBox="1">
            <a:spLocks/>
          </p:cNvSpPr>
          <p:nvPr/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General joint distribution over </a:t>
            </a:r>
            <a:r>
              <a:rPr lang="en-GB" sz="2800" dirty="0" smtClean="0">
                <a:latin typeface="cmmi12" pitchFamily="34" charset="0"/>
              </a:rPr>
              <a:t>M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variables: </a:t>
            </a:r>
            <a:b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mi12" pitchFamily="34" charset="0"/>
                <a:ea typeface="+mn-ea"/>
                <a:cs typeface="+mn-cs"/>
              </a:rPr>
              <a:t>K</a:t>
            </a:r>
            <a:r>
              <a:rPr kumimoji="0" lang="en-GB" sz="28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mi12" pitchFamily="34" charset="0"/>
              </a:rPr>
              <a:t>M</a:t>
            </a:r>
            <a:r>
              <a:rPr kumimoji="0" lang="en-GB" sz="28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r12" pitchFamily="34" charset="0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r12" pitchFamily="34" charset="0"/>
                <a:ea typeface="+mn-ea"/>
                <a:cs typeface="+mn-cs"/>
              </a:rPr>
              <a:t>{ 1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parameters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lang="zh-CN" altLang="en-US" dirty="0" smtClean="0"/>
              <a:t>每个节点只和上一个节点有关</a:t>
            </a:r>
            <a:r>
              <a:rPr lang="en-US" altLang="zh-CN" dirty="0" smtClean="0"/>
              <a:t>p(xi+1|xi)p(xi), xi</a:t>
            </a:r>
            <a:r>
              <a:rPr lang="zh-CN" altLang="en-US" dirty="0" smtClean="0"/>
              <a:t>有</a:t>
            </a:r>
            <a:r>
              <a:rPr lang="en-US" altLang="zh-CN" dirty="0" smtClean="0"/>
              <a:t>K</a:t>
            </a:r>
            <a:r>
              <a:rPr lang="zh-CN" altLang="en-US" dirty="0" smtClean="0"/>
              <a:t>中状态，每个</a:t>
            </a:r>
            <a:r>
              <a:rPr lang="en-US" altLang="zh-CN" dirty="0" smtClean="0"/>
              <a:t>xi</a:t>
            </a:r>
            <a:r>
              <a:rPr lang="zh-CN" altLang="en-US" dirty="0" smtClean="0"/>
              <a:t>状态需要</a:t>
            </a:r>
            <a:r>
              <a:rPr lang="en-US" altLang="zh-CN" dirty="0" smtClean="0"/>
              <a:t>K-1</a:t>
            </a:r>
            <a:r>
              <a:rPr lang="zh-CN" altLang="en-US" dirty="0" smtClean="0"/>
              <a:t>个参数</a:t>
            </a:r>
            <a:endParaRPr lang="en-GB" sz="2800" dirty="0" smtClean="0"/>
          </a:p>
          <a:p>
            <a:pPr marL="342900" lvl="0" indent="-342900">
              <a:spcBef>
                <a:spcPct val="20000"/>
              </a:spcBef>
            </a:pPr>
            <a:r>
              <a:rPr lang="en-GB" sz="2800" dirty="0" smtClean="0">
                <a:latin typeface="cmmi12" pitchFamily="34" charset="0"/>
              </a:rPr>
              <a:t>M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-node Markov chain: </a:t>
            </a:r>
            <a:r>
              <a:rPr lang="en-GB" sz="2800" dirty="0" smtClean="0">
                <a:latin typeface="cmmi12" pitchFamily="34" charset="0"/>
              </a:rPr>
              <a:t>K</a:t>
            </a:r>
            <a:r>
              <a:rPr lang="en-GB" sz="2800" baseline="30000" dirty="0" smtClean="0">
                <a:latin typeface="cmr12" pitchFamily="34" charset="0"/>
              </a:rPr>
              <a:t> </a:t>
            </a:r>
            <a:r>
              <a:rPr lang="en-GB" sz="2800" dirty="0" smtClean="0">
                <a:latin typeface="cmr12" pitchFamily="34" charset="0"/>
              </a:rPr>
              <a:t>{ 1 + (</a:t>
            </a:r>
            <a:r>
              <a:rPr lang="en-GB" sz="2800" dirty="0" smtClean="0">
                <a:latin typeface="cmmi12" pitchFamily="34" charset="0"/>
              </a:rPr>
              <a:t>M</a:t>
            </a:r>
            <a:r>
              <a:rPr lang="en-GB" sz="2800" baseline="30000" dirty="0" smtClean="0">
                <a:latin typeface="cmr12" pitchFamily="34" charset="0"/>
              </a:rPr>
              <a:t> </a:t>
            </a:r>
            <a:r>
              <a:rPr lang="en-GB" sz="2800" dirty="0" smtClean="0">
                <a:latin typeface="cmr12" pitchFamily="34" charset="0"/>
              </a:rPr>
              <a:t>{ 1)</a:t>
            </a:r>
            <a:r>
              <a:rPr lang="en-GB" sz="2800" dirty="0" smtClean="0">
                <a:latin typeface="cmmi12" pitchFamily="34" charset="0"/>
              </a:rPr>
              <a:t> K</a:t>
            </a:r>
            <a:r>
              <a:rPr lang="en-GB" sz="2800" dirty="0" smtClean="0">
                <a:latin typeface="cmr12" pitchFamily="34" charset="0"/>
              </a:rPr>
              <a:t>(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mi12" pitchFamily="34" charset="0"/>
                <a:ea typeface="+mn-ea"/>
                <a:cs typeface="+mn-cs"/>
              </a:rPr>
              <a:t>K</a:t>
            </a:r>
            <a:r>
              <a:rPr kumimoji="0" lang="en-GB" sz="28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r12" pitchFamily="34" charset="0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mr12" pitchFamily="34" charset="0"/>
                <a:ea typeface="+mn-ea"/>
                <a:cs typeface="+mn-cs"/>
              </a:rPr>
              <a:t>{ 1)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parameters</a:t>
            </a:r>
          </a:p>
          <a:p>
            <a:pPr marL="342900" lvl="0" indent="-342900">
              <a:spcBef>
                <a:spcPct val="20000"/>
              </a:spcBef>
            </a:pPr>
            <a:endParaRPr lang="en-GB" sz="2800" dirty="0" smtClean="0"/>
          </a:p>
          <a:p>
            <a:pPr marL="342900" lvl="0" indent="-342900">
              <a:spcBef>
                <a:spcPct val="20000"/>
              </a:spcBef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en-US" sz="2800" dirty="0" smtClean="0"/>
              <a:t>模型和参数数量介于全连接和完全无连接之间</a:t>
            </a: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Discrete Variables: Bayesian Parameters (1)</a:t>
            </a:r>
            <a:endParaRPr lang="en-GB" dirty="0"/>
          </a:p>
        </p:txBody>
      </p:sp>
      <p:pic>
        <p:nvPicPr>
          <p:cNvPr id="4" name="Picture 3" descr="Figure8.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480" y="2214554"/>
            <a:ext cx="5638800" cy="2286000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357554" y="5786454"/>
            <a:ext cx="2437370" cy="280297"/>
          </a:xfrm>
          <a:prstGeom prst="rect">
            <a:avLst/>
          </a:prstGeom>
          <a:noFill/>
          <a:ln/>
          <a:effectLst/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14414" y="4929198"/>
            <a:ext cx="6761426" cy="762453"/>
          </a:xfrm>
          <a:prstGeom prst="rect">
            <a:avLst/>
          </a:prstGeom>
          <a:noFill/>
          <a:ln/>
          <a:effectLst/>
        </p:spPr>
      </p:pic>
      <p:sp>
        <p:nvSpPr>
          <p:cNvPr id="8" name="矩形 7"/>
          <p:cNvSpPr/>
          <p:nvPr/>
        </p:nvSpPr>
        <p:spPr>
          <a:xfrm>
            <a:off x="714348" y="1285860"/>
            <a:ext cx="75009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n"/>
              <a:defRPr/>
            </a:pPr>
            <a:r>
              <a:rPr lang="zh-CN" altLang="en-US" dirty="0" smtClean="0"/>
              <a:t>贝叶斯参数，离散变量的参数</a:t>
            </a:r>
            <a:r>
              <a:rPr lang="el-GR" altLang="zh-CN" dirty="0" smtClean="0"/>
              <a:t>μ</a:t>
            </a:r>
            <a:r>
              <a:rPr lang="zh-CN" altLang="en-US" dirty="0" smtClean="0"/>
              <a:t>的分布是</a:t>
            </a:r>
            <a:r>
              <a:rPr lang="en-US" altLang="zh-CN" dirty="0" err="1" smtClean="0"/>
              <a:t>Direchlet</a:t>
            </a:r>
            <a:r>
              <a:rPr lang="zh-CN" altLang="en-US" dirty="0" smtClean="0"/>
              <a:t>分布。</a:t>
            </a:r>
            <a:endParaRPr lang="en-GB" altLang="zh-C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Discrete Variables: Bayesian Parameters (2)</a:t>
            </a:r>
            <a:endParaRPr lang="en-GB" dirty="0"/>
          </a:p>
        </p:txBody>
      </p:sp>
      <p:pic>
        <p:nvPicPr>
          <p:cNvPr id="5" name="Picture 4" descr="Figure8.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3714" y="1847332"/>
            <a:ext cx="5614416" cy="2286000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62346" y="4452920"/>
            <a:ext cx="6609978" cy="762573"/>
          </a:xfrm>
          <a:prstGeom prst="rect">
            <a:avLst/>
          </a:prstGeom>
          <a:noFill/>
          <a:ln/>
          <a:effectLst/>
        </p:spPr>
      </p:pic>
      <p:sp>
        <p:nvSpPr>
          <p:cNvPr id="7" name="TextBox 6"/>
          <p:cNvSpPr txBox="1"/>
          <p:nvPr/>
        </p:nvSpPr>
        <p:spPr>
          <a:xfrm>
            <a:off x="3714744" y="1428736"/>
            <a:ext cx="342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所有高编号节点共享一个参数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Parameterized Conditional Distributions</a:t>
            </a:r>
            <a:endParaRPr lang="en-GB" dirty="0"/>
          </a:p>
        </p:txBody>
      </p:sp>
      <p:pic>
        <p:nvPicPr>
          <p:cNvPr id="6" name="Picture 5" descr="Figure8.1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662" y="1285860"/>
            <a:ext cx="3401568" cy="200558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214942" y="1528364"/>
            <a:ext cx="3357586" cy="1631216"/>
            <a:chOff x="5214942" y="1714488"/>
            <a:chExt cx="3357586" cy="1631216"/>
          </a:xfrm>
        </p:grpSpPr>
        <p:sp>
          <p:nvSpPr>
            <p:cNvPr id="8" name="TextBox 7"/>
            <p:cNvSpPr txBox="1"/>
            <p:nvPr/>
          </p:nvSpPr>
          <p:spPr>
            <a:xfrm>
              <a:off x="5214942" y="1714488"/>
              <a:ext cx="33575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If                       are discrete,  </a:t>
              </a:r>
            </a:p>
            <a:p>
              <a:r>
                <a:rPr lang="en-GB" sz="2000" dirty="0" smtClean="0">
                  <a:latin typeface="cmmi12" pitchFamily="34" charset="0"/>
                </a:rPr>
                <a:t>K</a:t>
              </a:r>
              <a:r>
                <a:rPr lang="en-GB" sz="2000" dirty="0" smtClean="0"/>
                <a:t>-state variables, </a:t>
              </a:r>
            </a:p>
            <a:p>
              <a:r>
                <a:rPr lang="en-GB" sz="2000" dirty="0" smtClean="0"/>
                <a:t>                                        in general has </a:t>
              </a:r>
              <a:r>
                <a:rPr lang="en-GB" sz="2000" dirty="0" smtClean="0">
                  <a:latin typeface="cmmi12" pitchFamily="34" charset="0"/>
                </a:rPr>
                <a:t>O</a:t>
              </a:r>
              <a:r>
                <a:rPr lang="en-GB" sz="2000" dirty="0" smtClean="0">
                  <a:latin typeface="cmr12" pitchFamily="34" charset="0"/>
                </a:rPr>
                <a:t>(</a:t>
              </a:r>
              <a:r>
                <a:rPr lang="en-GB" sz="2000" dirty="0" smtClean="0">
                  <a:latin typeface="cmmi12" pitchFamily="34" charset="0"/>
                </a:rPr>
                <a:t>K</a:t>
              </a:r>
              <a:r>
                <a:rPr lang="en-GB" sz="2000" baseline="30000" dirty="0" smtClean="0">
                  <a:latin typeface="cmmi12" pitchFamily="34" charset="0"/>
                </a:rPr>
                <a:t> M</a:t>
              </a:r>
              <a:r>
                <a:rPr lang="en-GB" sz="2000" dirty="0" smtClean="0">
                  <a:latin typeface="cmr12" pitchFamily="34" charset="0"/>
                </a:rPr>
                <a:t>) </a:t>
              </a:r>
              <a:r>
                <a:rPr lang="en-GB" sz="2000" dirty="0" smtClean="0"/>
                <a:t>parameters.</a:t>
              </a:r>
            </a:p>
          </p:txBody>
        </p:sp>
        <p:pic>
          <p:nvPicPr>
            <p:cNvPr id="10" name="Picture 9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01272" y="1875844"/>
              <a:ext cx="1194818" cy="176784"/>
            </a:xfrm>
            <a:prstGeom prst="rect">
              <a:avLst/>
            </a:prstGeom>
            <a:noFill/>
          </p:spPr>
        </p:pic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315154" y="2405580"/>
              <a:ext cx="2185804" cy="280465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17" name="Group 16"/>
          <p:cNvGrpSpPr/>
          <p:nvPr/>
        </p:nvGrpSpPr>
        <p:grpSpPr>
          <a:xfrm>
            <a:off x="457171" y="3242876"/>
            <a:ext cx="8129644" cy="1477328"/>
            <a:chOff x="457171" y="4143380"/>
            <a:chExt cx="8129644" cy="1477328"/>
          </a:xfrm>
        </p:grpSpPr>
        <p:pic>
          <p:nvPicPr>
            <p:cNvPr id="5" name="Picture 4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50486" y="4500570"/>
              <a:ext cx="5843027" cy="786386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457171" y="4143380"/>
              <a:ext cx="812964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The parameterized form</a:t>
              </a:r>
            </a:p>
            <a:p>
              <a:endParaRPr lang="en-GB" dirty="0" smtClean="0"/>
            </a:p>
            <a:p>
              <a:endParaRPr lang="en-GB" dirty="0" smtClean="0"/>
            </a:p>
            <a:p>
              <a:endParaRPr lang="en-GB" dirty="0" smtClean="0"/>
            </a:p>
            <a:p>
              <a:r>
                <a:rPr lang="en-GB" dirty="0" smtClean="0"/>
                <a:t>requires only </a:t>
              </a:r>
              <a:r>
                <a:rPr lang="en-GB" dirty="0" smtClean="0">
                  <a:latin typeface="cmmi12" pitchFamily="34" charset="0"/>
                </a:rPr>
                <a:t>M</a:t>
              </a:r>
              <a:r>
                <a:rPr lang="en-GB" baseline="30000" dirty="0" smtClean="0">
                  <a:latin typeface="cmr12" pitchFamily="34" charset="0"/>
                </a:rPr>
                <a:t> </a:t>
              </a:r>
              <a:r>
                <a:rPr lang="en-GB" dirty="0" smtClean="0">
                  <a:latin typeface="cmr12" pitchFamily="34" charset="0"/>
                </a:rPr>
                <a:t>+ 1 </a:t>
              </a:r>
              <a:r>
                <a:rPr lang="en-GB" dirty="0" smtClean="0"/>
                <a:t>parameters</a:t>
              </a:r>
              <a:r>
                <a:rPr lang="zh-CN" altLang="en-US" dirty="0" smtClean="0"/>
                <a:t>， </a:t>
              </a:r>
              <a:r>
                <a:rPr lang="el-GR" altLang="zh-CN" b="1" i="1" dirty="0" smtClean="0">
                  <a:latin typeface="Times New Roman"/>
                  <a:cs typeface="Times New Roman"/>
                </a:rPr>
                <a:t>σ</a:t>
              </a:r>
              <a:r>
                <a:rPr lang="zh-CN" altLang="en-US" dirty="0" smtClean="0">
                  <a:latin typeface="Times New Roman"/>
                  <a:cs typeface="Times New Roman"/>
                </a:rPr>
                <a:t>为</a:t>
              </a:r>
              <a:r>
                <a:rPr lang="en-US" altLang="zh-CN" dirty="0" smtClean="0">
                  <a:latin typeface="Times New Roman"/>
                  <a:cs typeface="Times New Roman"/>
                </a:rPr>
                <a:t>logistic</a:t>
              </a:r>
              <a:r>
                <a:rPr lang="zh-CN" altLang="en-US" dirty="0" smtClean="0"/>
                <a:t>逻辑回归函数</a:t>
              </a:r>
              <a:r>
                <a:rPr lang="en-GB" dirty="0" smtClean="0"/>
                <a:t>		</a:t>
              </a:r>
              <a:endParaRPr lang="en-GB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0034" y="4786322"/>
            <a:ext cx="828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/>
              <a:t>某些时候要判断</a:t>
            </a:r>
            <a:r>
              <a:rPr lang="en-US" altLang="zh-CN" sz="1600" dirty="0" smtClean="0"/>
              <a:t>y=1</a:t>
            </a:r>
            <a:r>
              <a:rPr lang="zh-CN" altLang="en-US" sz="1600" dirty="0" smtClean="0"/>
              <a:t>的概率，利用多项式管理所有</a:t>
            </a:r>
            <a:r>
              <a:rPr lang="en-US" altLang="zh-CN" sz="1600" dirty="0" smtClean="0"/>
              <a:t>x</a:t>
            </a:r>
            <a:r>
              <a:rPr lang="zh-CN" altLang="en-US" sz="1600" dirty="0" smtClean="0"/>
              <a:t>，参数从</a:t>
            </a:r>
            <a:r>
              <a:rPr lang="en-US" altLang="zh-CN" sz="1600" dirty="0" smtClean="0"/>
              <a:t>K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M</a:t>
            </a:r>
            <a:r>
              <a:rPr lang="zh-CN" altLang="en-US" sz="1600" dirty="0" smtClean="0"/>
              <a:t>次方降到</a:t>
            </a:r>
            <a:r>
              <a:rPr lang="en-US" altLang="zh-CN" sz="1600" dirty="0" smtClean="0"/>
              <a:t>M+1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/>
              <a:t>此时的</a:t>
            </a:r>
            <a:r>
              <a:rPr lang="en-US" altLang="zh-CN" sz="1600" dirty="0" smtClean="0"/>
              <a:t>p(y|x1,x2,…</a:t>
            </a:r>
            <a:r>
              <a:rPr lang="en-US" altLang="zh-CN" sz="1600" dirty="0" err="1" smtClean="0"/>
              <a:t>xM</a:t>
            </a:r>
            <a:r>
              <a:rPr lang="en-US" altLang="zh-CN" sz="1600" dirty="0" smtClean="0"/>
              <a:t>)=f(</a:t>
            </a:r>
            <a:r>
              <a:rPr lang="en-US" altLang="zh-CN" sz="1600" b="1" dirty="0" err="1" smtClean="0"/>
              <a:t>w</a:t>
            </a:r>
            <a:r>
              <a:rPr lang="en-US" altLang="zh-CN" sz="1600" dirty="0" err="1" smtClean="0"/>
              <a:t>T</a:t>
            </a:r>
            <a:r>
              <a:rPr lang="en-US" altLang="zh-CN" sz="1600" b="1" dirty="0" err="1" smtClean="0"/>
              <a:t>x</a:t>
            </a:r>
            <a:r>
              <a:rPr lang="en-US" altLang="zh-CN" sz="1600" dirty="0" smtClean="0"/>
              <a:t>),</a:t>
            </a:r>
            <a:r>
              <a:rPr lang="zh-CN" altLang="en-US" sz="1600" dirty="0" smtClean="0"/>
              <a:t>对</a:t>
            </a:r>
            <a:r>
              <a:rPr lang="en-US" altLang="zh-CN" sz="1600" dirty="0" smtClean="0"/>
              <a:t>x1,x2,…</a:t>
            </a:r>
            <a:r>
              <a:rPr lang="en-US" altLang="zh-CN" sz="1600" dirty="0" err="1" smtClean="0"/>
              <a:t>xM</a:t>
            </a:r>
            <a:r>
              <a:rPr lang="zh-CN" altLang="en-US" sz="1600" dirty="0" smtClean="0"/>
              <a:t>的取值空间做了约束。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/>
              <a:t>与高斯分布中协方差矩阵经常进行约束（如对角化、对角化元素相等）的思想类似。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Linear-Gaussian Models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Directed Graph</a:t>
            </a:r>
          </a:p>
          <a:p>
            <a:endParaRPr lang="en-GB" dirty="0" smtClean="0"/>
          </a:p>
          <a:p>
            <a:pPr marL="363538" lvl="1" indent="-3175"/>
            <a:endParaRPr lang="en-GB" dirty="0" smtClean="0"/>
          </a:p>
          <a:p>
            <a:pPr marL="363538" lvl="1" indent="-363538"/>
            <a:endParaRPr lang="en-GB" sz="3200" dirty="0" smtClean="0"/>
          </a:p>
          <a:p>
            <a:pPr marL="363538" lvl="1" indent="-363538"/>
            <a:endParaRPr lang="en-GB" sz="2000" dirty="0" smtClean="0"/>
          </a:p>
          <a:p>
            <a:pPr marL="363538" lvl="1" indent="-363538"/>
            <a:r>
              <a:rPr lang="en-GB" sz="3200" dirty="0" smtClean="0"/>
              <a:t>Vector-valued Gaussian Nodes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8104" y="2071678"/>
            <a:ext cx="4367791" cy="938786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5703" y="4847668"/>
            <a:ext cx="4672593" cy="93878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391916" y="3178260"/>
            <a:ext cx="4357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2400" dirty="0" smtClean="0"/>
              <a:t>Each node is Gaussian, the mean is a linear function of the parents.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Linear-Gaussian Models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285860"/>
            <a:ext cx="79248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l-GR" altLang="zh-CN" sz="2000" i="1" dirty="0" smtClean="0"/>
              <a:t>ϵ</a:t>
            </a:r>
            <a:r>
              <a:rPr lang="zh-CN" altLang="en-US" sz="2000" dirty="0" smtClean="0"/>
              <a:t>服从</a:t>
            </a:r>
            <a:r>
              <a:rPr lang="en-US" altLang="zh-CN" sz="2000" i="1" dirty="0" smtClean="0"/>
              <a:t>N</a:t>
            </a:r>
            <a:r>
              <a:rPr lang="en-US" altLang="zh-CN" sz="2000" dirty="0" smtClean="0"/>
              <a:t>( 0, </a:t>
            </a:r>
            <a:r>
              <a:rPr lang="en-US" altLang="zh-CN" sz="2000" i="1" dirty="0" smtClean="0">
                <a:latin typeface="Times New Roman"/>
                <a:cs typeface="Times New Roman"/>
              </a:rPr>
              <a:t>1</a:t>
            </a:r>
            <a:r>
              <a:rPr lang="en-US" altLang="zh-CN" sz="2000" dirty="0" smtClean="0"/>
              <a:t> </a:t>
            </a:r>
            <a:r>
              <a:rPr lang="en-US" altLang="zh-CN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则</a:t>
            </a:r>
            <a:r>
              <a:rPr lang="en-US" altLang="zh-CN" sz="2000" dirty="0" smtClean="0"/>
              <a:t>                                                     </a:t>
            </a:r>
            <a:r>
              <a:rPr lang="zh-CN" altLang="en-US" sz="2000" dirty="0" smtClean="0"/>
              <a:t>服从</a:t>
            </a:r>
            <a:endParaRPr lang="en-GB" sz="2000" dirty="0" smtClean="0"/>
          </a:p>
          <a:p>
            <a:pPr marL="363538" lvl="1" indent="-3175">
              <a:lnSpc>
                <a:spcPct val="150000"/>
              </a:lnSpc>
            </a:pPr>
            <a:endParaRPr lang="en-GB" sz="2000" dirty="0" smtClean="0"/>
          </a:p>
          <a:p>
            <a:pPr marL="363538" lvl="1" indent="-363538">
              <a:lnSpc>
                <a:spcPct val="150000"/>
              </a:lnSpc>
            </a:pPr>
            <a:r>
              <a:rPr lang="zh-CN" altLang="en-US" sz="2000" dirty="0" smtClean="0"/>
              <a:t>即，</a:t>
            </a:r>
            <a:endParaRPr lang="en-GB" sz="2000" dirty="0" smtClean="0"/>
          </a:p>
          <a:p>
            <a:pPr marL="363538" lvl="1" indent="-363538">
              <a:lnSpc>
                <a:spcPct val="150000"/>
              </a:lnSpc>
            </a:pPr>
            <a:endParaRPr lang="en-GB" sz="2000" dirty="0" smtClean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686032"/>
            <a:ext cx="4869559" cy="117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795444"/>
            <a:ext cx="28384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3425" y="1571612"/>
            <a:ext cx="3100409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44" y="4143380"/>
            <a:ext cx="3071834" cy="81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4757" y="4143380"/>
            <a:ext cx="5827837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Linear-Gaussian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714621"/>
            <a:ext cx="7924800" cy="171451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/>
              <a:t>全连接 ，</a:t>
            </a:r>
            <a:r>
              <a:rPr lang="en-US" altLang="zh-CN" sz="2000" dirty="0" err="1" smtClean="0"/>
              <a:t>wij</a:t>
            </a:r>
            <a:r>
              <a:rPr lang="zh-CN" altLang="en-US" sz="2000" dirty="0" smtClean="0"/>
              <a:t>矩阵为下三角阵，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000" dirty="0" smtClean="0"/>
              <a:t>完全无连接，</a:t>
            </a:r>
            <a:r>
              <a:rPr lang="en-US" altLang="zh-CN" sz="2000" dirty="0" err="1" smtClean="0"/>
              <a:t>wij</a:t>
            </a:r>
            <a:r>
              <a:rPr lang="zh-CN" altLang="en-US" sz="2000" dirty="0" smtClean="0"/>
              <a:t>全为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，只有</a:t>
            </a:r>
            <a:r>
              <a:rPr lang="en-US" altLang="zh-CN" sz="2000" dirty="0" smtClean="0"/>
              <a:t>bi</a:t>
            </a:r>
            <a:r>
              <a:rPr lang="zh-CN" altLang="en-US" sz="2000" dirty="0" smtClean="0"/>
              <a:t>有值</a:t>
            </a:r>
            <a:endParaRPr lang="en-US" altLang="zh-CN" sz="2000" dirty="0" smtClean="0"/>
          </a:p>
          <a:p>
            <a:pPr marL="0" indent="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000" dirty="0" err="1" smtClean="0"/>
              <a:t>Chian</a:t>
            </a:r>
            <a:r>
              <a:rPr lang="zh-CN" altLang="en-US" sz="2000" dirty="0" smtClean="0"/>
              <a:t>状链接，复杂度介于二者之间，例如下图</a:t>
            </a:r>
            <a:endParaRPr lang="zh-CN" altLang="en-US" sz="2000" dirty="0"/>
          </a:p>
        </p:txBody>
      </p:sp>
      <p:pic>
        <p:nvPicPr>
          <p:cNvPr id="4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7356" y="1571612"/>
            <a:ext cx="4367791" cy="938786"/>
          </a:xfrm>
          <a:prstGeom prst="rect">
            <a:avLst/>
          </a:prstGeom>
          <a:noFill/>
        </p:spPr>
      </p:pic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4500570"/>
            <a:ext cx="26765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Linear-Gaussian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/>
            <a:r>
              <a:rPr lang="en-US" altLang="zh-CN" sz="2400" dirty="0" smtClean="0"/>
              <a:t>       Several widely used techniques are examples of linear-Gaussian models, such as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 smtClean="0"/>
              <a:t>probabilistic principal component analysis (Ch-12)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 smtClean="0"/>
              <a:t>factor analysis, and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 smtClean="0"/>
              <a:t>linear dynamical systems (Kalman filter, Particle filter). (Ch-13)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Independence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latin typeface="cmmi10" pitchFamily="34" charset="0"/>
              </a:rPr>
              <a:t>a</a:t>
            </a:r>
            <a:r>
              <a:rPr lang="en-GB" sz="2800" dirty="0" smtClean="0"/>
              <a:t> is independent of </a:t>
            </a:r>
            <a:r>
              <a:rPr lang="en-GB" sz="2800" dirty="0" smtClean="0">
                <a:latin typeface="cmmi10" pitchFamily="34" charset="0"/>
              </a:rPr>
              <a:t>b</a:t>
            </a:r>
            <a:r>
              <a:rPr lang="en-GB" sz="2800" dirty="0" smtClean="0"/>
              <a:t> given </a:t>
            </a:r>
            <a:r>
              <a:rPr lang="en-GB" sz="2800" dirty="0" smtClean="0">
                <a:latin typeface="cmmi10" pitchFamily="34" charset="0"/>
              </a:rPr>
              <a:t>c</a:t>
            </a:r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  <a:p>
            <a:r>
              <a:rPr lang="en-GB" sz="2800" dirty="0" smtClean="0"/>
              <a:t>Equivalently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r>
              <a:rPr lang="en-GB" sz="2800" dirty="0" smtClean="0"/>
              <a:t>Notation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3214" y="2414580"/>
            <a:ext cx="1828804" cy="280416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5" y="3305748"/>
            <a:ext cx="3048006" cy="661418"/>
          </a:xfrm>
          <a:prstGeom prst="rect">
            <a:avLst/>
          </a:prstGeom>
          <a:noFill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8699" y="4853571"/>
            <a:ext cx="1042417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Several Useful properties offered by PGMs</a:t>
            </a:r>
            <a:endParaRPr lang="en-GB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928802"/>
            <a:ext cx="7924800" cy="4197361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FF0000"/>
                </a:solidFill>
              </a:rPr>
              <a:t>一种简便的概率模型的可视化表达，可用来设计新模型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FF0000"/>
                </a:solidFill>
              </a:rPr>
              <a:t>可通过图的分析判断和理解概率模型的重要性质，如：条件独立（在模式识别中非常重要，如</a:t>
            </a:r>
            <a:r>
              <a:rPr lang="en-US" altLang="zh-CN" sz="2400" dirty="0" smtClean="0">
                <a:solidFill>
                  <a:srgbClr val="FF0000"/>
                </a:solidFill>
              </a:rPr>
              <a:t>restricted Boltzmann Machine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概率推理和学习中涉及的复杂计算，可转化为图上的算法（有大量基础数据结构知识支持），复杂的数学表达式不必显式计算，而是通过图的运算完成。</a:t>
            </a:r>
            <a:endParaRPr lang="en-US" altLang="zh-CN" sz="28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571472" y="1214422"/>
            <a:ext cx="7924800" cy="482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红色</a:t>
            </a:r>
            <a:r>
              <a:rPr kumimoji="0" lang="en-US" altLang="zh-CN" sz="2800" b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——</a:t>
            </a:r>
            <a:r>
              <a:rPr kumimoji="0" lang="zh-CN" altLang="en-US" sz="2800" b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第一课                           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黑色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第二课</a:t>
            </a:r>
            <a:endParaRPr kumimoji="0" lang="en-US" altLang="zh-CN" sz="2800" b="1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Conditional Independence: Example 1</a:t>
            </a:r>
            <a:endParaRPr lang="en-GB" dirty="0"/>
          </a:p>
        </p:txBody>
      </p:sp>
      <p:pic>
        <p:nvPicPr>
          <p:cNvPr id="4" name="Picture 3" descr="Figure8.1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8662" y="2428868"/>
            <a:ext cx="3151632" cy="1956816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4990" y="2362766"/>
            <a:ext cx="2947422" cy="280416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2066" y="3233740"/>
            <a:ext cx="3099822" cy="557786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2246" y="4220154"/>
            <a:ext cx="990602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Conditional Independence: Example 1</a:t>
            </a:r>
            <a:endParaRPr lang="en-GB" dirty="0"/>
          </a:p>
        </p:txBody>
      </p:sp>
      <p:pic>
        <p:nvPicPr>
          <p:cNvPr id="5" name="Picture 4" descr="Figure8.1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8662" y="2428868"/>
            <a:ext cx="3151632" cy="1956816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4494" y="2509836"/>
            <a:ext cx="2819406" cy="990602"/>
          </a:xfrm>
          <a:prstGeom prst="rect">
            <a:avLst/>
          </a:prstGeom>
          <a:noFill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9913" y="3934402"/>
            <a:ext cx="1042417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Conditional Independence: Example 2</a:t>
            </a:r>
            <a:endParaRPr lang="en-GB" dirty="0"/>
          </a:p>
        </p:txBody>
      </p:sp>
      <p:pic>
        <p:nvPicPr>
          <p:cNvPr id="5" name="Picture 4" descr="Figure8.1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7308" y="2003962"/>
            <a:ext cx="3681984" cy="762000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8288" y="3175000"/>
            <a:ext cx="2947422" cy="280416"/>
          </a:xfrm>
          <a:prstGeom prst="rect">
            <a:avLst/>
          </a:prstGeom>
          <a:noFill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0087" y="3929066"/>
            <a:ext cx="4623825" cy="557786"/>
          </a:xfrm>
          <a:prstGeom prst="rect">
            <a:avLst/>
          </a:prstGeom>
          <a:noFill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698" y="4857760"/>
            <a:ext cx="990602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Conditional Independence: Example 2</a:t>
            </a:r>
            <a:endParaRPr lang="en-GB" dirty="0"/>
          </a:p>
        </p:txBody>
      </p:sp>
      <p:pic>
        <p:nvPicPr>
          <p:cNvPr id="4" name="Picture 3" descr="Figure8.1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7308" y="2000240"/>
            <a:ext cx="3681984" cy="7620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5597" y="3175000"/>
            <a:ext cx="3352805" cy="1676403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0791" y="5363162"/>
            <a:ext cx="1042417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284163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Conditional Independence: Example 3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endParaRPr lang="en-GB" sz="2000" dirty="0" smtClean="0"/>
          </a:p>
          <a:p>
            <a:r>
              <a:rPr lang="en-GB" sz="2000" dirty="0" smtClean="0"/>
              <a:t>Note: this is the opposite of Example 1, with </a:t>
            </a:r>
            <a:r>
              <a:rPr lang="en-GB" sz="2000" dirty="0" smtClean="0">
                <a:latin typeface="cmmi12" pitchFamily="34" charset="0"/>
              </a:rPr>
              <a:t>c</a:t>
            </a:r>
            <a:r>
              <a:rPr lang="en-GB" sz="2000" dirty="0" smtClean="0"/>
              <a:t> unobserved.</a:t>
            </a:r>
          </a:p>
        </p:txBody>
      </p:sp>
      <p:pic>
        <p:nvPicPr>
          <p:cNvPr id="4" name="Picture 3" descr="Figure8.1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768" y="2490258"/>
            <a:ext cx="3151632" cy="21336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3504" y="2648518"/>
            <a:ext cx="2996189" cy="280416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818" y="3286124"/>
            <a:ext cx="1929388" cy="280416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5008" y="3929066"/>
            <a:ext cx="1042417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Conditional Independence: Example 3</a:t>
            </a:r>
            <a:endParaRPr lang="en-GB" dirty="0"/>
          </a:p>
        </p:txBody>
      </p:sp>
      <p:pic>
        <p:nvPicPr>
          <p:cNvPr id="4" name="Picture 3" descr="Figure8.2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080" y="2489156"/>
            <a:ext cx="3151632" cy="21336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6314" y="2571744"/>
            <a:ext cx="3352805" cy="1319786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5840" y="4291592"/>
            <a:ext cx="1014986" cy="280416"/>
          </a:xfrm>
          <a:prstGeom prst="rect">
            <a:avLst/>
          </a:prstGeom>
          <a:noFill/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Note: this is the opposite of Example 1,</a:t>
            </a:r>
            <a:r>
              <a:rPr lang="en-GB" sz="2000" dirty="0" smtClean="0"/>
              <a:t> with </a:t>
            </a:r>
            <a:r>
              <a:rPr lang="en-GB" sz="2000" dirty="0" smtClean="0">
                <a:latin typeface="cmmi12" pitchFamily="34" charset="0"/>
              </a:rPr>
              <a:t>c</a:t>
            </a:r>
            <a:r>
              <a:rPr lang="en-GB" sz="2000" dirty="0" smtClean="0"/>
              <a:t> observed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“Am I out of fuel?”</a:t>
            </a:r>
            <a:endParaRPr lang="en-GB" dirty="0"/>
          </a:p>
        </p:txBody>
      </p:sp>
      <p:pic>
        <p:nvPicPr>
          <p:cNvPr id="4" name="Picture 3" descr="Figure8.21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5624" y="1790130"/>
            <a:ext cx="3121152" cy="1853184"/>
          </a:xfrm>
          <a:prstGeom prst="rect">
            <a:avLst/>
          </a:prstGeom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348" y="1904989"/>
            <a:ext cx="3557023" cy="142341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929190" y="3714752"/>
            <a:ext cx="37147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tabLst>
                <a:tab pos="271463" algn="l"/>
                <a:tab pos="542925" algn="l"/>
              </a:tabLst>
            </a:pPr>
            <a:r>
              <a:rPr lang="en-GB" dirty="0" smtClean="0">
                <a:latin typeface="cmmi9" pitchFamily="34" charset="0"/>
                <a:cs typeface="Andalus" pitchFamily="2" charset="-78"/>
              </a:rPr>
              <a:t>B	</a:t>
            </a:r>
            <a:r>
              <a:rPr lang="en-GB" dirty="0" smtClean="0"/>
              <a:t>=	Battery (0=flat, 1=fully charged)</a:t>
            </a:r>
          </a:p>
          <a:p>
            <a:pPr>
              <a:lnSpc>
                <a:spcPct val="150000"/>
              </a:lnSpc>
              <a:tabLst>
                <a:tab pos="271463" algn="l"/>
                <a:tab pos="542925" algn="l"/>
              </a:tabLst>
            </a:pPr>
            <a:r>
              <a:rPr lang="en-GB" dirty="0" smtClean="0">
                <a:latin typeface="cmmi9" pitchFamily="34" charset="0"/>
                <a:cs typeface="Andalus" pitchFamily="2" charset="-78"/>
              </a:rPr>
              <a:t>F</a:t>
            </a:r>
            <a:r>
              <a:rPr lang="en-GB" dirty="0" smtClean="0"/>
              <a:t>	=	Fuel Tank (0=empty, 1=full)</a:t>
            </a:r>
          </a:p>
          <a:p>
            <a:pPr>
              <a:lnSpc>
                <a:spcPct val="150000"/>
              </a:lnSpc>
              <a:tabLst>
                <a:tab pos="271463" algn="l"/>
                <a:tab pos="542925" algn="l"/>
              </a:tabLst>
            </a:pPr>
            <a:r>
              <a:rPr lang="en-GB" dirty="0" smtClean="0">
                <a:latin typeface="cmmi9" pitchFamily="34" charset="0"/>
                <a:cs typeface="Andalus" pitchFamily="2" charset="-78"/>
              </a:rPr>
              <a:t>G	</a:t>
            </a:r>
            <a:r>
              <a:rPr lang="en-GB" dirty="0" smtClean="0"/>
              <a:t>=	Fuel Gauge Reading</a:t>
            </a:r>
            <a:br>
              <a:rPr lang="en-GB" dirty="0" smtClean="0"/>
            </a:br>
            <a:r>
              <a:rPr lang="en-GB" dirty="0" smtClean="0"/>
              <a:t>		(0=empty, 1=full)</a:t>
            </a:r>
          </a:p>
          <a:p>
            <a:pPr>
              <a:lnSpc>
                <a:spcPct val="150000"/>
              </a:lnSpc>
              <a:tabLst>
                <a:tab pos="271463" algn="l"/>
                <a:tab pos="542925" algn="l"/>
              </a:tabLst>
            </a:pPr>
            <a:r>
              <a:rPr lang="zh-CN" altLang="en-US" sz="1600" dirty="0" smtClean="0"/>
              <a:t>电子仪表的读数受电池电量影响，确切的说是读数的动态范围受影响</a:t>
            </a:r>
            <a:endParaRPr lang="en-GB" sz="16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1513469" y="4148034"/>
            <a:ext cx="2058399" cy="1424106"/>
            <a:chOff x="1372652" y="4267779"/>
            <a:chExt cx="2058399" cy="1424106"/>
          </a:xfrm>
        </p:grpSpPr>
        <p:pic>
          <p:nvPicPr>
            <p:cNvPr id="7" name="Picture 6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372652" y="4267779"/>
              <a:ext cx="2058399" cy="1424106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1852593" y="4981586"/>
              <a:ext cx="1214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and hence</a:t>
              </a:r>
              <a:endParaRPr lang="en-GB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“Am I out of fuel?”</a:t>
            </a:r>
            <a:endParaRPr lang="en-GB" dirty="0"/>
          </a:p>
        </p:txBody>
      </p:sp>
      <p:pic>
        <p:nvPicPr>
          <p:cNvPr id="4" name="Picture 3" descr="Figure8.21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5624" y="1790130"/>
            <a:ext cx="3121152" cy="1853184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62184" y="4143380"/>
            <a:ext cx="5181452" cy="889991"/>
          </a:xfrm>
          <a:prstGeom prst="rect">
            <a:avLst/>
          </a:prstGeom>
          <a:noFill/>
          <a:ln/>
          <a:effectLst/>
        </p:spPr>
      </p:pic>
      <p:sp>
        <p:nvSpPr>
          <p:cNvPr id="9" name="TextBox 8"/>
          <p:cNvSpPr txBox="1"/>
          <p:nvPr/>
        </p:nvSpPr>
        <p:spPr>
          <a:xfrm>
            <a:off x="857224" y="5429264"/>
            <a:ext cx="650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Probability of an empty tank increased by observing </a:t>
            </a:r>
            <a:r>
              <a:rPr lang="en-GB" dirty="0" smtClean="0">
                <a:latin typeface="cmmi12" pitchFamily="34" charset="0"/>
              </a:rPr>
              <a:t>G  </a:t>
            </a:r>
            <a:r>
              <a:rPr lang="en-GB" dirty="0" smtClean="0">
                <a:latin typeface="cmr12" pitchFamily="34" charset="0"/>
              </a:rPr>
              <a:t> = 0</a:t>
            </a:r>
            <a:r>
              <a:rPr lang="en-GB" dirty="0" smtClean="0"/>
              <a:t>. </a:t>
            </a:r>
            <a:endParaRPr lang="en-GB" dirty="0"/>
          </a:p>
        </p:txBody>
      </p:sp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596" y="1500174"/>
            <a:ext cx="47720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596" y="2285992"/>
            <a:ext cx="45148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“Am I out of fuel?”</a:t>
            </a:r>
            <a:endParaRPr lang="en-GB" dirty="0"/>
          </a:p>
        </p:txBody>
      </p:sp>
      <p:pic>
        <p:nvPicPr>
          <p:cNvPr id="4" name="Picture 3" descr="Figure8.21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5624" y="1790130"/>
            <a:ext cx="3121152" cy="18531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472" y="5143512"/>
            <a:ext cx="7715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Probability of an empty tank reduced by observing </a:t>
            </a:r>
            <a:r>
              <a:rPr lang="en-GB" sz="1600" dirty="0" smtClean="0">
                <a:latin typeface="cmmi12" pitchFamily="34" charset="0"/>
              </a:rPr>
              <a:t>B  </a:t>
            </a:r>
            <a:r>
              <a:rPr lang="en-GB" sz="1600" dirty="0" smtClean="0">
                <a:latin typeface="cmr12" pitchFamily="34" charset="0"/>
              </a:rPr>
              <a:t> = 0</a:t>
            </a:r>
            <a:r>
              <a:rPr lang="en-GB" sz="1600" dirty="0" smtClean="0"/>
              <a:t>. </a:t>
            </a:r>
          </a:p>
          <a:p>
            <a:r>
              <a:rPr lang="en-GB" sz="1600" dirty="0" smtClean="0"/>
              <a:t>This referred to as “explaining away”.</a:t>
            </a:r>
          </a:p>
          <a:p>
            <a:r>
              <a:rPr lang="zh-CN" altLang="en-US" sz="1600" dirty="0" smtClean="0"/>
              <a:t>只看到仪表读数，油箱为空的概率增大。此后又发现电池电量不足</a:t>
            </a:r>
            <a:r>
              <a:rPr lang="zh-CN" altLang="en-US" sz="1600" dirty="0" smtClean="0"/>
              <a:t>，油箱</a:t>
            </a:r>
            <a:r>
              <a:rPr lang="zh-CN" altLang="en-US" sz="1600" dirty="0" smtClean="0"/>
              <a:t>为空的概率下降了，但仍比先验概率高。此时</a:t>
            </a:r>
            <a:r>
              <a:rPr lang="en-US" altLang="zh-CN" sz="1600" dirty="0" smtClean="0"/>
              <a:t>B</a:t>
            </a:r>
            <a:r>
              <a:rPr lang="zh-CN" altLang="en-US" sz="1600" dirty="0" smtClean="0"/>
              <a:t>与</a:t>
            </a:r>
            <a:r>
              <a:rPr lang="en-US" altLang="zh-CN" sz="1600" dirty="0" smtClean="0"/>
              <a:t>F</a:t>
            </a:r>
            <a:r>
              <a:rPr lang="zh-CN" altLang="en-US" sz="1600" dirty="0" smtClean="0"/>
              <a:t>有关联了，不再独立。</a:t>
            </a:r>
            <a:endParaRPr lang="en-GB" sz="1600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57224" y="4000504"/>
            <a:ext cx="6909844" cy="9662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14282" y="1357298"/>
          <a:ext cx="4745038" cy="2590800"/>
        </p:xfrm>
        <a:graphic>
          <a:graphicData uri="http://schemas.openxmlformats.org/presentationml/2006/ole">
            <p:oleObj spid="_x0000_s39937" name="Equation" r:id="rId7" imgW="3022560" imgH="165096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D-separation  </a:t>
            </a:r>
            <a:r>
              <a:rPr lang="en-US" altLang="zh-CN" dirty="0" smtClean="0"/>
              <a:t>‘D’ stands for  ‘directed’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14348" y="1321435"/>
            <a:ext cx="778674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itchFamily="34" charset="0"/>
              <a:buChar char="•"/>
            </a:pPr>
            <a:r>
              <a:rPr lang="en-GB" sz="2400" dirty="0" smtClean="0">
                <a:latin typeface="cmmi12" pitchFamily="34" charset="0"/>
              </a:rPr>
              <a:t>A</a:t>
            </a:r>
            <a:r>
              <a:rPr lang="en-GB" sz="2400" dirty="0" smtClean="0"/>
              <a:t>, </a:t>
            </a:r>
            <a:r>
              <a:rPr lang="en-GB" sz="2400" dirty="0" smtClean="0">
                <a:latin typeface="cmmi12" pitchFamily="34" charset="0"/>
              </a:rPr>
              <a:t>B</a:t>
            </a:r>
            <a:r>
              <a:rPr lang="en-GB" sz="2400" dirty="0" smtClean="0"/>
              <a:t>, and </a:t>
            </a:r>
            <a:r>
              <a:rPr lang="en-GB" sz="2400" dirty="0" smtClean="0">
                <a:latin typeface="cmmi12" pitchFamily="34" charset="0"/>
              </a:rPr>
              <a:t>C</a:t>
            </a:r>
            <a:r>
              <a:rPr lang="en-GB" sz="2400" dirty="0" smtClean="0"/>
              <a:t> are non-intersecting subsets of nodes in a directed graph.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GB" sz="2400" dirty="0" smtClean="0"/>
              <a:t>A path from </a:t>
            </a:r>
            <a:r>
              <a:rPr lang="en-GB" sz="2400" dirty="0" smtClean="0">
                <a:latin typeface="cmmi12" pitchFamily="34" charset="0"/>
              </a:rPr>
              <a:t>A</a:t>
            </a:r>
            <a:r>
              <a:rPr lang="en-GB" sz="2400" dirty="0" smtClean="0"/>
              <a:t> to </a:t>
            </a:r>
            <a:r>
              <a:rPr lang="en-GB" sz="2400" dirty="0" smtClean="0">
                <a:latin typeface="cmmi12" pitchFamily="34" charset="0"/>
              </a:rPr>
              <a:t>B</a:t>
            </a:r>
            <a:r>
              <a:rPr lang="en-GB" sz="2400" dirty="0" smtClean="0"/>
              <a:t> is blocked if it contains a node such that either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2400" dirty="0" smtClean="0"/>
              <a:t>the arrows on the path meet either head-to-tail or tail-to-tail at the node, and the node </a:t>
            </a:r>
            <a:r>
              <a:rPr lang="en-GB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400" dirty="0" smtClean="0"/>
              <a:t>in the set </a:t>
            </a:r>
            <a:r>
              <a:rPr lang="en-GB" sz="2400" dirty="0" smtClean="0">
                <a:latin typeface="cmmi12" pitchFamily="34" charset="0"/>
              </a:rPr>
              <a:t>C</a:t>
            </a:r>
            <a:r>
              <a:rPr lang="en-GB" sz="2400" dirty="0" smtClean="0"/>
              <a:t>, or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2400" dirty="0" smtClean="0"/>
              <a:t>the arrows meet head-to-head at the node, and </a:t>
            </a:r>
            <a:r>
              <a:rPr lang="en-GB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neither</a:t>
            </a:r>
            <a:r>
              <a:rPr lang="en-GB" sz="2400" dirty="0" smtClean="0"/>
              <a:t> the node, </a:t>
            </a:r>
            <a:r>
              <a:rPr lang="en-GB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</a:t>
            </a:r>
            <a:r>
              <a:rPr lang="en-GB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400" dirty="0" smtClean="0"/>
              <a:t>any of its descendants, are in the set </a:t>
            </a:r>
            <a:r>
              <a:rPr lang="en-GB" sz="2400" dirty="0" smtClean="0">
                <a:latin typeface="cmmi12" pitchFamily="34" charset="0"/>
              </a:rPr>
              <a:t>C</a:t>
            </a:r>
            <a:r>
              <a:rPr lang="en-GB" sz="2400" dirty="0" smtClean="0"/>
              <a:t>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GB" sz="2400" dirty="0" smtClean="0"/>
              <a:t>If all paths from </a:t>
            </a:r>
            <a:r>
              <a:rPr lang="en-GB" sz="2400" dirty="0" smtClean="0">
                <a:latin typeface="cmmi12" pitchFamily="34" charset="0"/>
              </a:rPr>
              <a:t>A</a:t>
            </a:r>
            <a:r>
              <a:rPr lang="en-GB" sz="2400" dirty="0" smtClean="0"/>
              <a:t> to </a:t>
            </a:r>
            <a:r>
              <a:rPr lang="en-GB" sz="2400" dirty="0" smtClean="0">
                <a:latin typeface="cmmi12" pitchFamily="34" charset="0"/>
              </a:rPr>
              <a:t>B</a:t>
            </a:r>
            <a:r>
              <a:rPr lang="en-GB" sz="2400" dirty="0" smtClean="0"/>
              <a:t> are blocked, </a:t>
            </a:r>
            <a:r>
              <a:rPr lang="en-GB" sz="2400" dirty="0" smtClean="0">
                <a:latin typeface="cmmi12" pitchFamily="34" charset="0"/>
              </a:rPr>
              <a:t>A</a:t>
            </a:r>
            <a:r>
              <a:rPr lang="en-GB" sz="2400" dirty="0" smtClean="0"/>
              <a:t> is said to be d-separated from </a:t>
            </a:r>
            <a:r>
              <a:rPr lang="en-GB" sz="2400" dirty="0" smtClean="0">
                <a:latin typeface="cmmi12" pitchFamily="34" charset="0"/>
              </a:rPr>
              <a:t>B</a:t>
            </a:r>
            <a:r>
              <a:rPr lang="en-GB" sz="2400" dirty="0" smtClean="0"/>
              <a:t> by </a:t>
            </a:r>
            <a:r>
              <a:rPr lang="en-GB" sz="2400" dirty="0" smtClean="0">
                <a:latin typeface="cmmi12" pitchFamily="34" charset="0"/>
              </a:rPr>
              <a:t>C</a:t>
            </a:r>
            <a:r>
              <a:rPr lang="en-GB" sz="2400" dirty="0" smtClean="0"/>
              <a:t>.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en-GB" sz="2400" dirty="0" smtClean="0"/>
              <a:t>If </a:t>
            </a:r>
            <a:r>
              <a:rPr lang="en-GB" sz="2400" dirty="0" smtClean="0">
                <a:latin typeface="cmmi12" pitchFamily="34" charset="0"/>
              </a:rPr>
              <a:t>A</a:t>
            </a:r>
            <a:r>
              <a:rPr lang="en-GB" sz="2400" dirty="0" smtClean="0"/>
              <a:t> is d-separated from </a:t>
            </a:r>
            <a:r>
              <a:rPr lang="en-GB" sz="2400" dirty="0" smtClean="0">
                <a:latin typeface="cmmi12" pitchFamily="34" charset="0"/>
              </a:rPr>
              <a:t>B</a:t>
            </a:r>
            <a:r>
              <a:rPr lang="en-GB" sz="2400" dirty="0" smtClean="0"/>
              <a:t> by </a:t>
            </a:r>
            <a:r>
              <a:rPr lang="en-GB" sz="2400" dirty="0" smtClean="0">
                <a:latin typeface="cmmi12" pitchFamily="34" charset="0"/>
              </a:rPr>
              <a:t>C</a:t>
            </a:r>
            <a:r>
              <a:rPr lang="en-GB" sz="2400" dirty="0" smtClean="0"/>
              <a:t>, the joint distribution over all variables in the graph satisfies                       .</a:t>
            </a:r>
            <a:endParaRPr lang="en-GB" sz="2400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0256" y="5804926"/>
            <a:ext cx="1493446" cy="3294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Terminologies</a:t>
            </a:r>
            <a:endParaRPr lang="en-GB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b="1" i="1" dirty="0" smtClean="0"/>
              <a:t>Nodes, i.e. vertices</a:t>
            </a:r>
          </a:p>
          <a:p>
            <a:pPr marL="857250" lvl="1" indent="-457200">
              <a:spcBef>
                <a:spcPts val="0"/>
              </a:spcBef>
            </a:pPr>
            <a:r>
              <a:rPr lang="en-US" altLang="zh-CN" sz="2400" b="1" i="1" dirty="0" smtClean="0"/>
              <a:t> </a:t>
            </a:r>
            <a:r>
              <a:rPr lang="en-US" altLang="zh-CN" sz="2400" dirty="0" smtClean="0"/>
              <a:t> A random variable or a group of random variables</a:t>
            </a:r>
          </a:p>
          <a:p>
            <a:pPr marL="457200" indent="-457200"/>
            <a:r>
              <a:rPr lang="en-US" altLang="zh-CN" sz="1200" dirty="0" smtClean="0"/>
              <a:t>          </a:t>
            </a:r>
          </a:p>
          <a:p>
            <a:pPr marL="457200" indent="-457200"/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Connected by </a:t>
            </a:r>
          </a:p>
          <a:p>
            <a:pPr marL="457200" indent="-457200"/>
            <a:endParaRPr lang="en-US" altLang="zh-CN" sz="1200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altLang="zh-CN" sz="2400" b="1" i="1" dirty="0" smtClean="0"/>
              <a:t>Links, i.e. edges or arcs</a:t>
            </a:r>
          </a:p>
          <a:p>
            <a:pPr marL="457200" indent="-457200"/>
            <a:r>
              <a:rPr lang="en-US" altLang="zh-CN" sz="2400" b="1" i="1" dirty="0" smtClean="0"/>
              <a:t>       </a:t>
            </a:r>
            <a:r>
              <a:rPr lang="en-US" altLang="zh-CN" sz="2400" dirty="0" smtClean="0"/>
              <a:t>probabilistic relationships between variables</a:t>
            </a:r>
          </a:p>
          <a:p>
            <a:pPr marL="457200" indent="-457200"/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1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PGM</a:t>
            </a:r>
            <a:r>
              <a:rPr lang="zh-CN" altLang="en-US" sz="1800" b="1" dirty="0" smtClean="0"/>
              <a:t>的本质</a:t>
            </a:r>
            <a:r>
              <a:rPr lang="zh-CN" altLang="en-US" sz="1800" dirty="0" smtClean="0"/>
              <a:t>：表达了所有节点上的随机变量的联合分布的因式分解方案，即哪些变量子集是有关联的，哪些变量子集间是独立的，哪些变量子集间是条件独立的。（</a:t>
            </a:r>
            <a:r>
              <a:rPr lang="zh-CN" altLang="en-US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个人看法，一家之言，不严谨！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D-separation: Example</a:t>
            </a:r>
            <a:endParaRPr lang="en-GB" dirty="0"/>
          </a:p>
        </p:txBody>
      </p:sp>
      <p:pic>
        <p:nvPicPr>
          <p:cNvPr id="4" name="Picture 3" descr="Figure8.22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026" y="1574726"/>
            <a:ext cx="3224784" cy="2487168"/>
          </a:xfrm>
          <a:prstGeom prst="rect">
            <a:avLst/>
          </a:prstGeom>
        </p:spPr>
      </p:pic>
      <p:pic>
        <p:nvPicPr>
          <p:cNvPr id="5" name="Picture 4" descr="Figure8.22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9190" y="1571612"/>
            <a:ext cx="3224784" cy="2487168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8254" y="4454564"/>
            <a:ext cx="1014986" cy="280416"/>
          </a:xfrm>
          <a:prstGeom prst="rect">
            <a:avLst/>
          </a:prstGeom>
          <a:noFill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038860" y="4454844"/>
            <a:ext cx="1065737" cy="280136"/>
          </a:xfrm>
          <a:prstGeom prst="rect">
            <a:avLst/>
          </a:prstGeom>
          <a:noFill/>
          <a:ln/>
          <a:effectLst/>
        </p:spPr>
      </p:pic>
      <p:sp>
        <p:nvSpPr>
          <p:cNvPr id="8" name="TextBox 7"/>
          <p:cNvSpPr txBox="1"/>
          <p:nvPr/>
        </p:nvSpPr>
        <p:spPr>
          <a:xfrm>
            <a:off x="285720" y="4734980"/>
            <a:ext cx="41434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Node f is tail to tail, but it doesn't belong to set c (f is </a:t>
            </a:r>
            <a:r>
              <a:rPr lang="en-US" altLang="zh-CN" sz="1600" dirty="0" smtClean="0"/>
              <a:t>not observed</a:t>
            </a:r>
            <a:r>
              <a:rPr lang="en-US" sz="1600" dirty="0" smtClean="0"/>
              <a:t>).</a:t>
            </a:r>
          </a:p>
          <a:p>
            <a:r>
              <a:rPr lang="en-US" sz="1600" dirty="0" smtClean="0"/>
              <a:t>AND</a:t>
            </a:r>
          </a:p>
          <a:p>
            <a:r>
              <a:rPr lang="en-US" sz="1600" dirty="0" smtClean="0"/>
              <a:t>Node e is head to head, but it has a descendent in set c</a:t>
            </a:r>
            <a:endParaRPr lang="en-GB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643438" y="4734980"/>
            <a:ext cx="3857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Node f is tail to tail </a:t>
            </a:r>
            <a:r>
              <a:rPr lang="en-US" altLang="zh-CN" sz="1600" dirty="0" smtClean="0"/>
              <a:t>and</a:t>
            </a:r>
            <a:r>
              <a:rPr lang="en-US" sz="1600" dirty="0" smtClean="0"/>
              <a:t> it is observed</a:t>
            </a:r>
          </a:p>
          <a:p>
            <a:r>
              <a:rPr lang="en-US" altLang="zh-CN" sz="1600" dirty="0" smtClean="0"/>
              <a:t>OR</a:t>
            </a:r>
          </a:p>
          <a:p>
            <a:r>
              <a:rPr lang="en-US" sz="1600" dirty="0" smtClean="0"/>
              <a:t>Node e is head to head, and it doesn’t have a descendent in set f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D-separation: I.I.D. Data</a:t>
            </a:r>
            <a:endParaRPr lang="en-GB" dirty="0"/>
          </a:p>
        </p:txBody>
      </p:sp>
      <p:pic>
        <p:nvPicPr>
          <p:cNvPr id="4" name="Picture 3" descr="Figure8.23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13510" y="1785926"/>
            <a:ext cx="3761232" cy="1877568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9322" y="2000240"/>
            <a:ext cx="2337820" cy="762002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71670" y="4071942"/>
            <a:ext cx="4368826" cy="762182"/>
          </a:xfrm>
          <a:prstGeom prst="rect">
            <a:avLst/>
          </a:prstGeom>
          <a:noFill/>
          <a:ln/>
          <a:effectLst/>
        </p:spPr>
      </p:pic>
      <p:sp>
        <p:nvSpPr>
          <p:cNvPr id="8" name="TextBox 7"/>
          <p:cNvSpPr txBox="1"/>
          <p:nvPr/>
        </p:nvSpPr>
        <p:spPr>
          <a:xfrm>
            <a:off x="285720" y="1357298"/>
            <a:ext cx="357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Node </a:t>
            </a:r>
            <a:r>
              <a:rPr lang="el-GR" sz="1600" i="1" dirty="0" smtClean="0"/>
              <a:t>μ</a:t>
            </a:r>
            <a:r>
              <a:rPr lang="en-US" sz="1600" dirty="0" smtClean="0"/>
              <a:t> is tail to tail </a:t>
            </a:r>
            <a:r>
              <a:rPr lang="en-US" altLang="zh-CN" sz="1600" dirty="0" smtClean="0"/>
              <a:t>so</a:t>
            </a:r>
            <a:r>
              <a:rPr lang="en-US" sz="1600" dirty="0" smtClean="0"/>
              <a:t> it blocks all the 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472" y="5000636"/>
            <a:ext cx="792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如果对</a:t>
            </a:r>
            <a:r>
              <a:rPr lang="el-GR" altLang="zh-CN" i="1" dirty="0" smtClean="0"/>
              <a:t>μ</a:t>
            </a:r>
            <a:r>
              <a:rPr lang="zh-CN" altLang="en-US" dirty="0" smtClean="0"/>
              <a:t>积分，即没有观察到</a:t>
            </a:r>
            <a:r>
              <a:rPr lang="el-GR" altLang="zh-CN" i="1" dirty="0" smtClean="0"/>
              <a:t>μ </a:t>
            </a:r>
            <a:r>
              <a:rPr lang="zh-CN" altLang="en-US" dirty="0" smtClean="0"/>
              <a:t>，则</a:t>
            </a:r>
            <a:r>
              <a:rPr lang="en-US" altLang="zh-CN" dirty="0" smtClean="0"/>
              <a:t>x</a:t>
            </a:r>
            <a:r>
              <a:rPr lang="zh-CN" altLang="en-US" dirty="0" smtClean="0"/>
              <a:t>间不再独立，注意上面的不等式！！！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Bayesian polynomial regression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500562" y="1857364"/>
            <a:ext cx="400052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只要给定</a:t>
            </a:r>
            <a:r>
              <a:rPr lang="en-US" altLang="zh-CN" b="1" dirty="0" smtClean="0"/>
              <a:t>w</a:t>
            </a:r>
            <a:r>
              <a:rPr lang="zh-CN" altLang="en-US" dirty="0" smtClean="0"/>
              <a:t>，新的预测</a:t>
            </a:r>
            <a:r>
              <a:rPr lang="en-US" altLang="zh-CN" dirty="0" smtClean="0"/>
              <a:t>t(</a:t>
            </a:r>
            <a:r>
              <a:rPr lang="zh-CN" altLang="en-US" dirty="0" smtClean="0"/>
              <a:t>尖号</a:t>
            </a:r>
            <a:r>
              <a:rPr lang="en-US" altLang="zh-CN" dirty="0" smtClean="0"/>
              <a:t>)</a:t>
            </a:r>
            <a:r>
              <a:rPr lang="zh-CN" altLang="en-US" dirty="0" smtClean="0"/>
              <a:t>值与训练集中的</a:t>
            </a:r>
            <a:r>
              <a:rPr lang="en-US" altLang="zh-CN" dirty="0" smtClean="0"/>
              <a:t>t</a:t>
            </a:r>
            <a:r>
              <a:rPr lang="zh-CN" altLang="en-US" dirty="0" smtClean="0"/>
              <a:t>值没有任何关系，条件独立。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没有</a:t>
            </a:r>
            <a:r>
              <a:rPr lang="en-US" altLang="zh-CN" dirty="0" smtClean="0"/>
              <a:t>w</a:t>
            </a:r>
            <a:r>
              <a:rPr lang="zh-CN" altLang="en-US" dirty="0" smtClean="0"/>
              <a:t>的时候，要通过训练集中的</a:t>
            </a:r>
            <a:r>
              <a:rPr lang="en-US" altLang="zh-CN" dirty="0" smtClean="0"/>
              <a:t>t</a:t>
            </a:r>
            <a:r>
              <a:rPr lang="zh-CN" altLang="en-US" dirty="0" smtClean="0"/>
              <a:t>获得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，再得到预测值</a:t>
            </a:r>
            <a:r>
              <a:rPr lang="en-US" altLang="zh-CN" dirty="0" smtClean="0"/>
              <a:t>t(</a:t>
            </a:r>
            <a:r>
              <a:rPr lang="zh-CN" altLang="en-US" dirty="0" smtClean="0"/>
              <a:t>尖号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，此时二者不独立。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一旦</a:t>
            </a:r>
            <a:r>
              <a:rPr lang="en-US" altLang="zh-CN" dirty="0" smtClean="0"/>
              <a:t>w</a:t>
            </a:r>
            <a:r>
              <a:rPr lang="zh-CN" altLang="en-US" dirty="0" smtClean="0"/>
              <a:t>训练得到，二者就不再有关联，条件独立了。</a:t>
            </a:r>
            <a:endParaRPr lang="en-US" dirty="0" smtClean="0"/>
          </a:p>
        </p:txBody>
      </p:sp>
      <p:pic>
        <p:nvPicPr>
          <p:cNvPr id="10" name="Picture 3" descr="Figure8.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10" y="2486044"/>
            <a:ext cx="3706368" cy="3657600"/>
          </a:xfrm>
          <a:prstGeom prst="rect">
            <a:avLst/>
          </a:prstGeom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1428736"/>
            <a:ext cx="1649904" cy="79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Naive </a:t>
            </a:r>
            <a:r>
              <a:rPr lang="en-US" altLang="zh-CN" dirty="0" err="1" smtClean="0"/>
              <a:t>Bayes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1472" y="1500175"/>
            <a:ext cx="4286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Example1: Section1.5.4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Combining Models for Medical diagnosis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X-ray images: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05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Blood data: </a:t>
            </a:r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11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643314"/>
            <a:ext cx="3480979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476757"/>
            <a:ext cx="3943355" cy="131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1285860"/>
            <a:ext cx="336806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4286248" y="3214686"/>
            <a:ext cx="4572032" cy="300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/>
              <a:t>给定训练集</a:t>
            </a:r>
            <a:r>
              <a:rPr lang="en-US" altLang="zh-CN" sz="1600" dirty="0" smtClean="0"/>
              <a:t> {x1, . . . , </a:t>
            </a:r>
            <a:r>
              <a:rPr lang="en-US" altLang="zh-CN" sz="1600" dirty="0" err="1" smtClean="0"/>
              <a:t>xN</a:t>
            </a:r>
            <a:r>
              <a:rPr lang="en-US" altLang="zh-CN" sz="1600" dirty="0" smtClean="0"/>
              <a:t>} </a:t>
            </a:r>
            <a:r>
              <a:rPr lang="zh-CN" altLang="en-US" sz="1600" dirty="0" smtClean="0"/>
              <a:t>和每个</a:t>
            </a:r>
            <a:r>
              <a:rPr lang="en-US" altLang="zh-CN" sz="1600" dirty="0" smtClean="0"/>
              <a:t>x</a:t>
            </a:r>
            <a:r>
              <a:rPr lang="zh-CN" altLang="en-US" sz="1600" dirty="0" smtClean="0"/>
              <a:t>的类别标号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/>
              <a:t>基于朴素贝叶斯思想进行</a:t>
            </a:r>
            <a:r>
              <a:rPr lang="en-US" altLang="zh-CN" sz="1600" dirty="0" smtClean="0"/>
              <a:t>maximum likelihood </a:t>
            </a:r>
            <a:r>
              <a:rPr lang="zh-CN" altLang="en-US" sz="1600" dirty="0" smtClean="0"/>
              <a:t>参数估计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/>
              <a:t>可以在每个类别的训练集中分别训练，此时满足独立同分布。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600" dirty="0" smtClean="0"/>
              <a:t>Example2</a:t>
            </a:r>
            <a:r>
              <a:rPr lang="zh-CN" altLang="en-US" sz="1600" dirty="0" smtClean="0"/>
              <a:t>：每个类别都满足高斯，此时的</a:t>
            </a:r>
            <a:r>
              <a:rPr lang="en-US" altLang="zh-CN" sz="1600" dirty="0" smtClean="0"/>
              <a:t>naive </a:t>
            </a:r>
            <a:r>
              <a:rPr lang="en-US" altLang="zh-CN" sz="1600" dirty="0" err="1" smtClean="0"/>
              <a:t>Bayes</a:t>
            </a:r>
            <a:r>
              <a:rPr lang="en-US" altLang="zh-CN" sz="1600" dirty="0" smtClean="0"/>
              <a:t> assumption </a:t>
            </a:r>
            <a:r>
              <a:rPr lang="zh-CN" altLang="en-US" sz="1600" dirty="0" smtClean="0"/>
              <a:t>意味着协方差矩阵为对角阵，等值椭圆长短轴与坐标轴平行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Naive </a:t>
            </a:r>
            <a:r>
              <a:rPr lang="en-US" altLang="zh-CN" dirty="0" err="1" smtClean="0"/>
              <a:t>Bayes</a:t>
            </a:r>
            <a:endParaRPr lang="zh-CN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214422"/>
            <a:ext cx="6462732" cy="3047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857224" y="4429132"/>
            <a:ext cx="74295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/>
              <a:t>条件独立假设在数据维度高的时候非常重要，虽然条件独立假设过强，不能真实描述概率关系，但在很多分类中效果很好。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/>
              <a:t>因为在很多问题中，分类边界对</a:t>
            </a:r>
            <a:r>
              <a:rPr lang="en-US" altLang="zh-CN" dirty="0" smtClean="0"/>
              <a:t>p(</a:t>
            </a:r>
            <a:r>
              <a:rPr lang="en-US" altLang="zh-CN" dirty="0" err="1" smtClean="0"/>
              <a:t>x|Ck</a:t>
            </a:r>
            <a:r>
              <a:rPr lang="en-US" altLang="zh-CN" dirty="0" smtClean="0"/>
              <a:t>) </a:t>
            </a:r>
            <a:r>
              <a:rPr lang="zh-CN" altLang="en-US" dirty="0" smtClean="0"/>
              <a:t>不敏感，如上图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Directed Graphs as Distribution Filters</a:t>
            </a:r>
            <a:endParaRPr lang="en-GB" dirty="0"/>
          </a:p>
        </p:txBody>
      </p:sp>
      <p:pic>
        <p:nvPicPr>
          <p:cNvPr id="4" name="Picture 3" descr="Figure8.23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7516" y="1252534"/>
            <a:ext cx="7235952" cy="1676400"/>
          </a:xfrm>
          <a:prstGeom prst="rect">
            <a:avLst/>
          </a:prstGeom>
        </p:spPr>
      </p:pic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2330" y="3214686"/>
            <a:ext cx="18669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500034" y="3214686"/>
            <a:ext cx="83582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/>
              <a:t>每个有向图可以被当作一个概率分布的滤波器，滤波器对应的因式分解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/>
              <a:t>对于任何一个分布，只有能够展开成上式的形式才能通过这个滤波器。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 smtClean="0"/>
              <a:t>例，完全无连接的图可通过</a:t>
            </a:r>
            <a:r>
              <a:rPr lang="en-US" altLang="zh-CN" sz="1600" dirty="0" smtClean="0"/>
              <a:t>filter</a:t>
            </a:r>
            <a:r>
              <a:rPr lang="zh-CN" altLang="en-US" sz="1600" dirty="0" smtClean="0"/>
              <a:t>，全连接的图只能通过全连接的图对应的</a:t>
            </a:r>
            <a:r>
              <a:rPr lang="en-US" altLang="zh-CN" sz="1600" dirty="0" smtClean="0"/>
              <a:t>filter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 smtClean="0"/>
              <a:t>DF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directed factorization</a:t>
            </a:r>
            <a:r>
              <a:rPr lang="zh-CN" altLang="en-US" sz="1600" dirty="0" smtClean="0"/>
              <a:t>，即上述意思，一个图对应一种因式分解方式</a:t>
            </a:r>
            <a:endParaRPr lang="en-US" altLang="zh-CN" sz="1600" dirty="0" smtClean="0"/>
          </a:p>
          <a:p>
            <a:pPr marL="0" lvl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/>
              <a:t>注意，这种滤波也可以用条件独立来等价完成，即如果</a:t>
            </a:r>
            <a:r>
              <a:rPr lang="en-US" altLang="zh-CN" sz="1600" dirty="0" smtClean="0"/>
              <a:t>filter</a:t>
            </a:r>
            <a:r>
              <a:rPr lang="zh-CN" altLang="en-US" sz="1600" dirty="0" smtClean="0"/>
              <a:t>中的条件独立关系在</a:t>
            </a:r>
            <a:r>
              <a:rPr lang="en-US" altLang="zh-CN" sz="1600" dirty="0" smtClean="0"/>
              <a:t>p(x)</a:t>
            </a:r>
            <a:r>
              <a:rPr lang="zh-CN" altLang="en-US" sz="1600" dirty="0" smtClean="0"/>
              <a:t>中都满足，则</a:t>
            </a:r>
            <a:r>
              <a:rPr lang="en-US" altLang="zh-CN" sz="1600" dirty="0" smtClean="0"/>
              <a:t>p(x)</a:t>
            </a:r>
            <a:r>
              <a:rPr lang="zh-CN" altLang="en-US" sz="1600" dirty="0" smtClean="0"/>
              <a:t>可以通过该</a:t>
            </a:r>
            <a:r>
              <a:rPr lang="en-US" altLang="zh-CN" sz="1600" dirty="0" smtClean="0"/>
              <a:t>filter</a:t>
            </a:r>
            <a:r>
              <a:rPr lang="zh-CN" altLang="en-US" sz="1600" dirty="0" smtClean="0"/>
              <a:t>。即因式分解与条件独立对概率关系的评价是等价的。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ure8.2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910" y="2099700"/>
            <a:ext cx="3578352" cy="2615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The Markov Blanket</a:t>
            </a:r>
            <a:endParaRPr lang="en-GB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3372" y="2162750"/>
            <a:ext cx="4343408" cy="233782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143504" y="4895032"/>
            <a:ext cx="3857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Factors independent of </a:t>
            </a:r>
            <a:r>
              <a:rPr lang="en-GB" sz="2000" dirty="0" smtClean="0">
                <a:latin typeface="cmbx12" pitchFamily="34" charset="0"/>
                <a:cs typeface="AngsanaUPC" pitchFamily="18" charset="-34"/>
              </a:rPr>
              <a:t>x</a:t>
            </a:r>
            <a:r>
              <a:rPr lang="en-GB" sz="2000" baseline="-15000" dirty="0" smtClean="0">
                <a:latin typeface="cmmi12" pitchFamily="34" charset="0"/>
              </a:rPr>
              <a:t>i</a:t>
            </a:r>
            <a:r>
              <a:rPr lang="en-GB" dirty="0" smtClean="0"/>
              <a:t> can be taken outside of integral over </a:t>
            </a:r>
            <a:r>
              <a:rPr lang="en-GB" dirty="0" smtClean="0">
                <a:latin typeface="cmbx12"/>
              </a:rPr>
              <a:t>x</a:t>
            </a:r>
            <a:r>
              <a:rPr lang="en-GB" baseline="-25000" dirty="0" smtClean="0">
                <a:latin typeface="cmmi12"/>
              </a:rPr>
              <a:t>i</a:t>
            </a:r>
            <a:r>
              <a:rPr lang="en-GB" dirty="0" smtClean="0"/>
              <a:t> and cancel between numerator and denominator.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7158" y="5000636"/>
            <a:ext cx="4572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/>
              <a:t>只有</a:t>
            </a:r>
            <a:r>
              <a:rPr lang="en-US" altLang="zh-CN" sz="1600" dirty="0" smtClean="0"/>
              <a:t>x</a:t>
            </a:r>
            <a:r>
              <a:rPr lang="en-US" altLang="zh-CN" sz="1600" baseline="-25000" dirty="0" smtClean="0"/>
              <a:t>i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parents</a:t>
            </a:r>
            <a:r>
              <a:rPr lang="zh-CN" altLang="en-US" sz="1600" dirty="0" smtClean="0"/>
              <a:t>节点，</a:t>
            </a:r>
            <a:r>
              <a:rPr lang="en-US" altLang="zh-CN" sz="1600" dirty="0" smtClean="0"/>
              <a:t>Children</a:t>
            </a:r>
            <a:r>
              <a:rPr lang="zh-CN" altLang="en-US" sz="1600" dirty="0" smtClean="0"/>
              <a:t>节点和</a:t>
            </a:r>
            <a:r>
              <a:rPr lang="en-US" altLang="zh-CN" sz="1600" dirty="0" smtClean="0"/>
              <a:t>Co-parents</a:t>
            </a:r>
            <a:r>
              <a:rPr lang="zh-CN" altLang="en-US" sz="1600" dirty="0" smtClean="0"/>
              <a:t>节点保留。</a:t>
            </a:r>
            <a:endParaRPr lang="en-US" altLang="zh-CN" sz="1600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/>
              <a:t>能够把</a:t>
            </a:r>
            <a:r>
              <a:rPr lang="en-US" altLang="zh-CN" sz="1600" dirty="0" smtClean="0"/>
              <a:t>x</a:t>
            </a:r>
            <a:r>
              <a:rPr lang="en-US" altLang="zh-CN" sz="1600" baseline="-25000" dirty="0" smtClean="0"/>
              <a:t>i</a:t>
            </a:r>
            <a:r>
              <a:rPr lang="zh-CN" altLang="en-US" sz="1600" dirty="0" smtClean="0"/>
              <a:t>与其他节点隔离的最小节点集合。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36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Markov Random Fields  </a:t>
            </a:r>
            <a:r>
              <a:rPr lang="en-US" sz="1800" dirty="0" smtClean="0"/>
              <a:t>i.e. Markov Network, undirected graphical model</a:t>
            </a:r>
            <a:endParaRPr lang="en-GB" dirty="0"/>
          </a:p>
        </p:txBody>
      </p:sp>
      <p:pic>
        <p:nvPicPr>
          <p:cNvPr id="4" name="Picture 3" descr="Figure8.2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348" y="1623452"/>
            <a:ext cx="4828032" cy="3377184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5984" y="5363162"/>
            <a:ext cx="914402" cy="280416"/>
          </a:xfrm>
          <a:prstGeom prst="rect">
            <a:avLst/>
          </a:prstGeom>
          <a:noFill/>
        </p:spPr>
      </p:pic>
      <p:pic>
        <p:nvPicPr>
          <p:cNvPr id="7" name="Picture 6" descr="Figure8.2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41251" y="2319916"/>
            <a:ext cx="1597152" cy="21092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00430" y="5214950"/>
            <a:ext cx="4929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无向图更有利于条件独立的分析，只需判断把</a:t>
            </a:r>
            <a:r>
              <a:rPr lang="en-US" altLang="zh-CN" dirty="0" smtClean="0"/>
              <a:t>C</a:t>
            </a:r>
            <a:r>
              <a:rPr lang="zh-CN" altLang="en-US" dirty="0" smtClean="0"/>
              <a:t>中所有节点拿走，</a:t>
            </a:r>
            <a:r>
              <a:rPr lang="en-US" altLang="zh-CN" dirty="0" smtClean="0"/>
              <a:t>AB</a:t>
            </a:r>
            <a:r>
              <a:rPr lang="zh-CN" altLang="en-US" dirty="0" smtClean="0"/>
              <a:t>间是否还有路径联通即可。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86512" y="1571612"/>
            <a:ext cx="16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无向图表示的</a:t>
            </a:r>
            <a:r>
              <a:rPr lang="en-GB" dirty="0" smtClean="0"/>
              <a:t>Markov Blanket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Cliques and Maximal Cliques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214282" y="1428736"/>
            <a:ext cx="3714776" cy="3083976"/>
            <a:chOff x="3214678" y="1785926"/>
            <a:chExt cx="3714776" cy="3083976"/>
          </a:xfrm>
        </p:grpSpPr>
        <p:pic>
          <p:nvPicPr>
            <p:cNvPr id="3" name="Picture 2" descr="Figure8.29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5872" y="2013402"/>
              <a:ext cx="2487168" cy="248716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214678" y="1785926"/>
              <a:ext cx="114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0FF00"/>
                  </a:solidFill>
                </a:rPr>
                <a:t>Clique</a:t>
              </a:r>
              <a:endParaRPr lang="en-GB" dirty="0">
                <a:solidFill>
                  <a:srgbClr val="00FF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86314" y="4500570"/>
              <a:ext cx="2143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000CC"/>
                  </a:solidFill>
                </a:rPr>
                <a:t>Maximal Clique</a:t>
              </a:r>
              <a:endParaRPr lang="en-GB" dirty="0">
                <a:solidFill>
                  <a:srgbClr val="0000CC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500430" y="1571612"/>
            <a:ext cx="53578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簇：节点的子集，子集中两两之间都有连接。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最大簇：一个子集，满足：再多加入任何一个节点就不是簇了。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左图有两个最大簇</a:t>
            </a:r>
            <a:r>
              <a:rPr lang="en-US" altLang="zh-CN" sz="1600" dirty="0" smtClean="0"/>
              <a:t>{1,2,3} {2,3,4}</a:t>
            </a:r>
          </a:p>
          <a:p>
            <a:pPr>
              <a:lnSpc>
                <a:spcPct val="150000"/>
              </a:lnSpc>
            </a:pP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在</a:t>
            </a:r>
            <a:r>
              <a:rPr lang="en-US" altLang="zh-CN" sz="1600" dirty="0" smtClean="0"/>
              <a:t>MRF</a:t>
            </a:r>
            <a:r>
              <a:rPr lang="zh-CN" altLang="en-US" sz="1600" dirty="0" smtClean="0"/>
              <a:t>中，联合分布利用所有最大簇的势函数的积来表达。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Let us denote a clique by </a:t>
            </a:r>
            <a:r>
              <a:rPr lang="en-US" altLang="zh-CN" sz="1600" i="1" dirty="0" smtClean="0"/>
              <a:t>C</a:t>
            </a:r>
            <a:r>
              <a:rPr lang="en-US" altLang="zh-CN" sz="1600" dirty="0" smtClean="0"/>
              <a:t> and the set of variables in that clique by </a:t>
            </a:r>
            <a:r>
              <a:rPr lang="en-US" altLang="zh-CN" sz="1600" i="1" dirty="0" smtClean="0"/>
              <a:t>x</a:t>
            </a:r>
            <a:r>
              <a:rPr lang="en-US" altLang="zh-CN" sz="1600" i="1" baseline="-25000" dirty="0" smtClean="0"/>
              <a:t>C</a:t>
            </a:r>
            <a:r>
              <a:rPr lang="en-US" altLang="zh-CN" sz="16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Then the joint distribution is written as a product of </a:t>
            </a:r>
            <a:r>
              <a:rPr lang="en-US" altLang="zh-CN" sz="16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potential functions </a:t>
            </a:r>
            <a:r>
              <a:rPr lang="el-GR" altLang="zh-CN" sz="1600" i="1" dirty="0" smtClean="0"/>
              <a:t>ϕ</a:t>
            </a:r>
            <a:r>
              <a:rPr lang="en-US" altLang="zh-CN" sz="1600" i="1" baseline="-25000" dirty="0" smtClean="0"/>
              <a:t>C</a:t>
            </a:r>
            <a:r>
              <a:rPr lang="en-US" altLang="zh-CN" sz="1600" dirty="0" smtClean="0"/>
              <a:t>(</a:t>
            </a:r>
            <a:r>
              <a:rPr lang="en-US" altLang="zh-CN" sz="1600" i="1" dirty="0" smtClean="0"/>
              <a:t>x</a:t>
            </a:r>
            <a:r>
              <a:rPr lang="en-US" altLang="zh-CN" sz="1600" i="1" baseline="-25000" dirty="0" smtClean="0"/>
              <a:t>C</a:t>
            </a:r>
            <a:r>
              <a:rPr lang="en-US" altLang="zh-CN" sz="1600" dirty="0" smtClean="0"/>
              <a:t>)</a:t>
            </a:r>
            <a:r>
              <a:rPr lang="en-US" altLang="zh-CN" sz="1600" i="1" dirty="0" smtClean="0"/>
              <a:t> </a:t>
            </a:r>
            <a:r>
              <a:rPr lang="en-US" altLang="zh-CN" sz="1600" dirty="0" smtClean="0"/>
              <a:t>over the maximal cliques of the graph.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Z </a:t>
            </a:r>
            <a:r>
              <a:rPr lang="zh-CN" altLang="en-US" sz="1600" dirty="0" smtClean="0"/>
              <a:t>是归一化系数，保证∑</a:t>
            </a:r>
            <a:r>
              <a:rPr lang="en-US" altLang="zh-CN" sz="1600" dirty="0" smtClean="0"/>
              <a:t>p(x) = 1</a:t>
            </a:r>
            <a:endParaRPr lang="zh-CN" altLang="en-US" sz="1600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4572008"/>
            <a:ext cx="209705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5429264"/>
            <a:ext cx="1917741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Cliques and Maximal Cliques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11228" y="1441898"/>
            <a:ext cx="3103516" cy="2487168"/>
            <a:chOff x="3325872" y="2013402"/>
            <a:chExt cx="3103516" cy="2487168"/>
          </a:xfrm>
        </p:grpSpPr>
        <p:pic>
          <p:nvPicPr>
            <p:cNvPr id="3" name="Picture 2" descr="Figure8.29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872" y="2013402"/>
              <a:ext cx="2487168" cy="24871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786314" y="3143248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000CC"/>
                  </a:solidFill>
                </a:rPr>
                <a:t>Maximal Clique</a:t>
              </a:r>
              <a:endParaRPr lang="en-GB" dirty="0">
                <a:solidFill>
                  <a:srgbClr val="0000CC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85786" y="4572008"/>
            <a:ext cx="79295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MRF</a:t>
            </a:r>
            <a:r>
              <a:rPr lang="zh-CN" altLang="en-US" sz="1600" dirty="0" smtClean="0"/>
              <a:t>用势函数来定义概率                       </a:t>
            </a:r>
            <a:r>
              <a:rPr lang="en-US" altLang="zh-CN" sz="1600" dirty="0" smtClean="0"/>
              <a:t>DAG</a:t>
            </a:r>
            <a:r>
              <a:rPr lang="zh-CN" altLang="en-US" sz="1600" dirty="0" smtClean="0"/>
              <a:t>用具有明确的</a:t>
            </a:r>
            <a:r>
              <a:rPr lang="en-US" altLang="zh-CN" sz="1600" dirty="0" smtClean="0"/>
              <a:t>causal</a:t>
            </a:r>
            <a:r>
              <a:rPr lang="zh-CN" altLang="en-US" sz="1600" dirty="0" smtClean="0"/>
              <a:t>关系的公式来定义概率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再次说明有向图表达</a:t>
            </a:r>
            <a:r>
              <a:rPr lang="en-US" altLang="zh-CN" sz="1600" dirty="0" smtClean="0"/>
              <a:t>causal</a:t>
            </a:r>
            <a:r>
              <a:rPr lang="zh-CN" altLang="en-US" sz="1600" dirty="0" smtClean="0"/>
              <a:t>关系，无向图表达</a:t>
            </a:r>
            <a:r>
              <a:rPr lang="en-US" altLang="zh-CN" sz="1600" dirty="0" smtClean="0"/>
              <a:t>soft constraints</a:t>
            </a:r>
            <a:r>
              <a:rPr lang="zh-CN" altLang="en-US" sz="1600" dirty="0" smtClean="0"/>
              <a:t>，当然</a:t>
            </a:r>
            <a:r>
              <a:rPr lang="en-US" altLang="zh-CN" sz="1600" dirty="0" smtClean="0"/>
              <a:t>causal</a:t>
            </a:r>
            <a:r>
              <a:rPr lang="zh-CN" altLang="en-US" sz="1600" dirty="0" smtClean="0"/>
              <a:t>关系是</a:t>
            </a:r>
            <a:r>
              <a:rPr lang="en-US" altLang="zh-CN" sz="1600" dirty="0" smtClean="0"/>
              <a:t>soft constraints</a:t>
            </a:r>
            <a:r>
              <a:rPr lang="zh-CN" altLang="en-US" sz="1600" dirty="0" smtClean="0"/>
              <a:t>的特例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 smtClean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3929066"/>
            <a:ext cx="209705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 descr="Figure8.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9136" y="1915672"/>
            <a:ext cx="2310384" cy="2084832"/>
          </a:xfrm>
          <a:prstGeom prst="rect">
            <a:avLst/>
          </a:prstGeom>
        </p:spPr>
      </p:pic>
      <p:pic>
        <p:nvPicPr>
          <p:cNvPr id="11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4567" y="4220154"/>
            <a:ext cx="5081025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What we need to learn about PGM for PR&amp;ML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有向图：</a:t>
            </a:r>
            <a:r>
              <a:rPr lang="en-US" altLang="zh-CN" sz="2400" dirty="0" smtClean="0"/>
              <a:t>Directed graph</a:t>
            </a:r>
            <a:r>
              <a:rPr lang="zh-CN" altLang="en-US" sz="2400" dirty="0" smtClean="0"/>
              <a:t>。 每个</a:t>
            </a:r>
            <a:r>
              <a:rPr lang="en-US" altLang="zh-CN" sz="2400" dirty="0" smtClean="0"/>
              <a:t>link</a:t>
            </a:r>
            <a:r>
              <a:rPr lang="zh-CN" altLang="en-US" sz="2400" dirty="0" smtClean="0"/>
              <a:t>都有确定方向。表达</a:t>
            </a:r>
            <a:r>
              <a:rPr lang="en-US" altLang="zh-CN" sz="2400" dirty="0" smtClean="0"/>
              <a:t>causal relationship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无向图：</a:t>
            </a:r>
            <a:r>
              <a:rPr lang="en-US" altLang="zh-CN" sz="2400" dirty="0" smtClean="0"/>
              <a:t>Undirected graph</a:t>
            </a:r>
            <a:r>
              <a:rPr lang="zh-CN" altLang="en-US" sz="2400" dirty="0" smtClean="0"/>
              <a:t>。表达</a:t>
            </a:r>
            <a:r>
              <a:rPr lang="en-US" altLang="zh-CN" sz="2400" dirty="0" smtClean="0"/>
              <a:t>soft constraints between variables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因式图：</a:t>
            </a:r>
            <a:r>
              <a:rPr lang="en-US" altLang="zh-CN" sz="2400" dirty="0" smtClean="0"/>
              <a:t>Factor graph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>Both of the above need to be converted to Factor  graph to solve inference problem.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Cliques and Maximal Cliques</a:t>
            </a:r>
            <a:endParaRPr lang="en-GB" dirty="0"/>
          </a:p>
        </p:txBody>
      </p:sp>
      <p:grpSp>
        <p:nvGrpSpPr>
          <p:cNvPr id="4" name="Group 5"/>
          <p:cNvGrpSpPr/>
          <p:nvPr/>
        </p:nvGrpSpPr>
        <p:grpSpPr>
          <a:xfrm>
            <a:off x="357158" y="1285860"/>
            <a:ext cx="2714644" cy="2512472"/>
            <a:chOff x="3325872" y="2013402"/>
            <a:chExt cx="2714644" cy="2512472"/>
          </a:xfrm>
        </p:grpSpPr>
        <p:pic>
          <p:nvPicPr>
            <p:cNvPr id="3" name="Picture 2" descr="Figure8.29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5872" y="2013402"/>
              <a:ext cx="2487168" cy="248716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397442" y="4156542"/>
              <a:ext cx="1643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rgbClr val="0000CC"/>
                  </a:solidFill>
                </a:rPr>
                <a:t>Maximal Clique</a:t>
              </a:r>
              <a:endParaRPr lang="en-GB" dirty="0">
                <a:solidFill>
                  <a:srgbClr val="0000CC"/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85786" y="4572008"/>
            <a:ext cx="79295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注意：</a:t>
            </a:r>
            <a:r>
              <a:rPr lang="en-US" altLang="zh-CN" sz="1600" dirty="0" smtClean="0"/>
              <a:t>MRF</a:t>
            </a:r>
            <a:r>
              <a:rPr lang="zh-CN" altLang="en-US" sz="1600" dirty="0" smtClean="0"/>
              <a:t>本质上也是因式分解，所以也可看作滤波器，滤波器可通过性可用因式分解和条件独立来等价判断。此时</a:t>
            </a:r>
            <a:r>
              <a:rPr lang="en-US" altLang="zh-CN" sz="1600" dirty="0" smtClean="0"/>
              <a:t>DF</a:t>
            </a:r>
            <a:r>
              <a:rPr lang="zh-CN" altLang="en-US" sz="1600" dirty="0" smtClean="0"/>
              <a:t>为</a:t>
            </a:r>
            <a:r>
              <a:rPr lang="en-US" altLang="zh-CN" sz="1600" dirty="0" smtClean="0"/>
              <a:t>UF</a:t>
            </a:r>
            <a:r>
              <a:rPr lang="zh-CN" altLang="en-US" sz="1600" dirty="0" smtClean="0"/>
              <a:t>， </a:t>
            </a:r>
            <a:r>
              <a:rPr lang="en-US" altLang="zh-CN" sz="1600" dirty="0" smtClean="0"/>
              <a:t>Undirected Factorization </a:t>
            </a: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154" y="3773028"/>
            <a:ext cx="209705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 descr="Figure8.23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4678" y="2000240"/>
            <a:ext cx="5040228" cy="1167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Cliques and Maximal Cliques</a:t>
            </a:r>
            <a:endParaRPr lang="en-GB" dirty="0"/>
          </a:p>
        </p:txBody>
      </p:sp>
      <p:sp>
        <p:nvSpPr>
          <p:cNvPr id="7" name="矩形 6"/>
          <p:cNvSpPr/>
          <p:nvPr/>
        </p:nvSpPr>
        <p:spPr>
          <a:xfrm>
            <a:off x="785786" y="2571744"/>
            <a:ext cx="79295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势函数必须大于</a:t>
            </a:r>
            <a:r>
              <a:rPr lang="en-US" altLang="zh-CN" sz="1600" dirty="0" smtClean="0"/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如果利用</a:t>
            </a:r>
            <a:r>
              <a:rPr lang="en-US" altLang="zh-CN" sz="1600" dirty="0" smtClean="0"/>
              <a:t>exp</a:t>
            </a:r>
            <a:r>
              <a:rPr lang="zh-CN" altLang="en-US" sz="1600" dirty="0" smtClean="0"/>
              <a:t>指数函数来表达势函数，并将簇中的节点的能量值用</a:t>
            </a:r>
            <a:r>
              <a:rPr lang="en-US" altLang="zh-CN" sz="1600" i="1" dirty="0" smtClean="0"/>
              <a:t>E</a:t>
            </a:r>
            <a:r>
              <a:rPr lang="en-US" altLang="zh-CN" sz="1600" dirty="0" smtClean="0"/>
              <a:t>(</a:t>
            </a:r>
            <a:r>
              <a:rPr lang="en-US" altLang="zh-CN" sz="1600" i="1" dirty="0" smtClean="0"/>
              <a:t>x</a:t>
            </a:r>
            <a:r>
              <a:rPr lang="en-US" altLang="zh-CN" sz="1600" i="1" baseline="-25000" dirty="0" smtClean="0"/>
              <a:t>C</a:t>
            </a:r>
            <a:r>
              <a:rPr lang="zh-CN" altLang="en-US" sz="1600" dirty="0" smtClean="0"/>
              <a:t>）定义，则此时的联合分布为</a:t>
            </a:r>
            <a:r>
              <a:rPr lang="en-US" altLang="zh-CN" sz="1600" dirty="0" smtClean="0"/>
              <a:t>Boltzmann</a:t>
            </a:r>
            <a:r>
              <a:rPr lang="zh-CN" altLang="en-US" sz="1600" dirty="0" smtClean="0"/>
              <a:t>分布。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en-US" altLang="zh-CN" sz="1600" dirty="0" smtClean="0"/>
              <a:t>This is related to the </a:t>
            </a:r>
            <a:r>
              <a:rPr lang="en-US" altLang="zh-CN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Boltzmann</a:t>
            </a:r>
            <a:r>
              <a:rPr lang="zh-CN" alt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</a:t>
            </a:r>
            <a:r>
              <a:rPr lang="en-US" altLang="zh-CN" sz="1600" dirty="0" smtClean="0"/>
              <a:t>which is an extension of </a:t>
            </a:r>
            <a:r>
              <a:rPr lang="en-US" altLang="zh-CN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Hopfield network</a:t>
            </a:r>
            <a:r>
              <a:rPr lang="en-US" altLang="zh-CN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注意，能量越大，这个最大簇的势函数（该簇贡献的概率越小）。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热力学中的非平衡态，只有当能量最小的时候，才达到平衡，能量小到停止变化。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而平衡的概率是最大的，即总是趋向于平衡。</a:t>
            </a:r>
            <a:endParaRPr lang="en-US" altLang="zh-CN" sz="1600" dirty="0" smtClean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84" y="1643050"/>
            <a:ext cx="2097051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1714488"/>
            <a:ext cx="3267831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Joint Distribution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where                   is the potential over clique </a:t>
            </a:r>
            <a:r>
              <a:rPr lang="en-GB" sz="1800" dirty="0" smtClean="0">
                <a:latin typeface="cmmi12" pitchFamily="34" charset="0"/>
              </a:rPr>
              <a:t>C</a:t>
            </a:r>
            <a:r>
              <a:rPr lang="en-GB" sz="1800" dirty="0" smtClean="0"/>
              <a:t> and </a:t>
            </a:r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is the normalization coefficient; note: </a:t>
            </a:r>
            <a:r>
              <a:rPr lang="en-GB" sz="1800" dirty="0" smtClean="0">
                <a:latin typeface="cmmi12" pitchFamily="34" charset="0"/>
              </a:rPr>
              <a:t>M</a:t>
            </a:r>
            <a:r>
              <a:rPr lang="en-GB" sz="1800" dirty="0" smtClean="0"/>
              <a:t> </a:t>
            </a:r>
            <a:r>
              <a:rPr lang="en-GB" sz="1800" dirty="0" smtClean="0">
                <a:latin typeface="cmmi12" pitchFamily="34" charset="0"/>
              </a:rPr>
              <a:t>K</a:t>
            </a:r>
            <a:r>
              <a:rPr lang="en-GB" sz="1800" dirty="0" smtClean="0"/>
              <a:t>-state variables </a:t>
            </a:r>
            <a:r>
              <a:rPr lang="en-GB" sz="1800" dirty="0" smtClean="0">
                <a:sym typeface="Symbol"/>
              </a:rPr>
              <a:t> </a:t>
            </a:r>
            <a:r>
              <a:rPr lang="en-GB" sz="1800" dirty="0" smtClean="0">
                <a:latin typeface="cmmi12" pitchFamily="34" charset="0"/>
              </a:rPr>
              <a:t>K</a:t>
            </a:r>
            <a:r>
              <a:rPr lang="en-GB" sz="1800" baseline="40000" dirty="0" smtClean="0">
                <a:latin typeface="cmmi12" pitchFamily="34" charset="0"/>
              </a:rPr>
              <a:t>M</a:t>
            </a:r>
            <a:r>
              <a:rPr lang="en-GB" sz="1800" dirty="0" smtClean="0"/>
              <a:t> terms in </a:t>
            </a:r>
            <a:r>
              <a:rPr lang="en-GB" sz="1800" dirty="0" smtClean="0">
                <a:latin typeface="cmmi12" pitchFamily="34" charset="0"/>
              </a:rPr>
              <a:t>Z</a:t>
            </a:r>
            <a:r>
              <a:rPr lang="en-GB" sz="18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sz="1800" dirty="0" smtClean="0"/>
              <a:t>Z</a:t>
            </a:r>
            <a:r>
              <a:rPr lang="zh-CN" altLang="en-US" sz="1800" dirty="0" smtClean="0"/>
              <a:t>的求解在维度高的时候较困难，但是实际应用中，很多条件分布都是边缘分布的比值，</a:t>
            </a:r>
            <a:r>
              <a:rPr lang="en-US" altLang="zh-CN" sz="1800" dirty="0" smtClean="0"/>
              <a:t>Z</a:t>
            </a:r>
            <a:r>
              <a:rPr lang="zh-CN" altLang="en-US" sz="1800" dirty="0" smtClean="0"/>
              <a:t>在很多时候可</a:t>
            </a:r>
            <a:r>
              <a:rPr lang="en-US" altLang="zh-CN" sz="1800" dirty="0" smtClean="0"/>
              <a:t>cancel</a:t>
            </a:r>
            <a:r>
              <a:rPr lang="zh-CN" altLang="en-US" sz="1800" dirty="0" smtClean="0"/>
              <a:t>。边缘分布是联合分布的积分，</a:t>
            </a:r>
            <a:r>
              <a:rPr lang="en-US" altLang="zh-CN" sz="1800" dirty="0" smtClean="0"/>
              <a:t>Z can be taken outside of the integral.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800" dirty="0" smtClean="0"/>
              <a:t>此外，在某些应用中可以中间过程不进行归一化，在完成最终计算后统一进行归一化。</a:t>
            </a:r>
            <a:endParaRPr lang="en-GB" sz="1800" dirty="0" smtClean="0"/>
          </a:p>
          <a:p>
            <a:endParaRPr lang="en-GB" sz="1800" dirty="0" smtClean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3089" y="1571612"/>
            <a:ext cx="2337820" cy="661418"/>
          </a:xfrm>
          <a:prstGeom prst="rect">
            <a:avLst/>
          </a:prstGeom>
          <a:noFill/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1194" y="2799776"/>
            <a:ext cx="2157988" cy="557786"/>
          </a:xfrm>
          <a:prstGeom prst="rect">
            <a:avLst/>
          </a:prstGeom>
          <a:noFill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375979" y="2304464"/>
            <a:ext cx="838567" cy="280538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Illustration: Image De-Noising (1)</a:t>
            </a:r>
            <a:endParaRPr lang="en-GB" dirty="0"/>
          </a:p>
        </p:txBody>
      </p:sp>
      <p:pic>
        <p:nvPicPr>
          <p:cNvPr id="4" name="Picture 3" descr="Figure8.30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350" y="1857364"/>
            <a:ext cx="3982211" cy="2971800"/>
          </a:xfrm>
          <a:prstGeom prst="rect">
            <a:avLst/>
          </a:prstGeom>
        </p:spPr>
      </p:pic>
      <p:pic>
        <p:nvPicPr>
          <p:cNvPr id="5" name="Picture 4" descr="Figure8.30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1754" y="1858585"/>
            <a:ext cx="3982211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480" y="498849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Original Image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00694" y="4991111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Noisy Image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57224" y="5500702"/>
            <a:ext cx="757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二值图像，像素值</a:t>
            </a:r>
            <a:r>
              <a:rPr lang="en-US" altLang="zh-CN" dirty="0" smtClean="0"/>
              <a:t>{-1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1}</a:t>
            </a:r>
            <a:r>
              <a:rPr lang="zh-CN" altLang="en-US" dirty="0" smtClean="0"/>
              <a:t>，有</a:t>
            </a:r>
            <a:r>
              <a:rPr lang="en-US" altLang="zh-CN" dirty="0" smtClean="0"/>
              <a:t>10%</a:t>
            </a:r>
            <a:r>
              <a:rPr lang="zh-CN" altLang="en-US" dirty="0" smtClean="0"/>
              <a:t>被随机选中并反向了。如何降噪？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Illustration: Image De-Noising (2)</a:t>
            </a:r>
            <a:endParaRPr lang="en-GB" dirty="0"/>
          </a:p>
        </p:txBody>
      </p:sp>
      <p:pic>
        <p:nvPicPr>
          <p:cNvPr id="5" name="Picture 4" descr="Figure8.3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500174"/>
            <a:ext cx="2928958" cy="2657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2910" y="4286256"/>
            <a:ext cx="8001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首先建立</a:t>
            </a:r>
            <a:r>
              <a:rPr lang="en-US" altLang="zh-CN" dirty="0" smtClean="0"/>
              <a:t>PGM</a:t>
            </a:r>
            <a:r>
              <a:rPr lang="zh-CN" altLang="en-US" dirty="0" smtClean="0"/>
              <a:t>，隐变量是真实值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，观测量是</a:t>
            </a:r>
            <a:r>
              <a:rPr lang="en-US" altLang="zh-CN" dirty="0" smtClean="0"/>
              <a:t>polluted</a:t>
            </a:r>
            <a:r>
              <a:rPr lang="zh-CN" altLang="en-US" dirty="0" smtClean="0"/>
              <a:t>值</a:t>
            </a:r>
            <a:r>
              <a:rPr lang="en-US" altLang="zh-CN" dirty="0" smtClean="0"/>
              <a:t>y</a:t>
            </a:r>
            <a:r>
              <a:rPr lang="zh-CN" altLang="en-US" dirty="0" smtClean="0"/>
              <a:t>，联合分布是</a:t>
            </a:r>
            <a:r>
              <a:rPr lang="en-US" altLang="zh-CN" dirty="0" smtClean="0"/>
              <a:t>p(</a:t>
            </a:r>
            <a:r>
              <a:rPr lang="en-US" altLang="zh-CN" b="1" dirty="0" err="1" smtClean="0"/>
              <a:t>x</a:t>
            </a:r>
            <a:r>
              <a:rPr lang="en-US" altLang="zh-CN" dirty="0" err="1" smtClean="0"/>
              <a:t>,</a:t>
            </a:r>
            <a:r>
              <a:rPr lang="en-US" altLang="zh-CN" b="1" dirty="0" err="1" smtClean="0"/>
              <a:t>y</a:t>
            </a:r>
            <a:r>
              <a:rPr lang="en-US" altLang="zh-CN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画出所有节点，并按照如下方式建模：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/>
              <a:t>每个</a:t>
            </a:r>
            <a:r>
              <a:rPr lang="en-US" altLang="zh-CN" dirty="0" smtClean="0"/>
              <a:t>xi</a:t>
            </a:r>
            <a:r>
              <a:rPr lang="zh-CN" altLang="en-US" dirty="0" smtClean="0"/>
              <a:t>和其四邻域内的</a:t>
            </a:r>
            <a:r>
              <a:rPr lang="en-US" altLang="zh-CN" dirty="0" err="1" smtClean="0"/>
              <a:t>xj</a:t>
            </a:r>
            <a:r>
              <a:rPr lang="zh-CN" altLang="en-US" dirty="0" smtClean="0"/>
              <a:t>存在关联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/>
              <a:t>每个</a:t>
            </a:r>
            <a:r>
              <a:rPr lang="en-US" altLang="zh-CN" dirty="0" err="1" smtClean="0"/>
              <a:t>yi</a:t>
            </a:r>
            <a:r>
              <a:rPr lang="zh-CN" altLang="en-US" dirty="0" smtClean="0"/>
              <a:t>与其对应的</a:t>
            </a:r>
            <a:r>
              <a:rPr lang="en-US" altLang="zh-CN" dirty="0" smtClean="0"/>
              <a:t>xi</a:t>
            </a:r>
            <a:r>
              <a:rPr lang="zh-CN" altLang="en-US" dirty="0" smtClean="0"/>
              <a:t>存在关联</a:t>
            </a:r>
            <a:endParaRPr lang="en-US" altLang="zh-CN" dirty="0" smtClean="0"/>
          </a:p>
        </p:txBody>
      </p:sp>
      <p:pic>
        <p:nvPicPr>
          <p:cNvPr id="7" name="Picture 4" descr="Figure8.30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6512" y="1785926"/>
            <a:ext cx="2163400" cy="1614478"/>
          </a:xfrm>
          <a:prstGeom prst="rect">
            <a:avLst/>
          </a:prstGeom>
        </p:spPr>
      </p:pic>
      <p:pic>
        <p:nvPicPr>
          <p:cNvPr id="8" name="Picture 3" descr="Figure8.30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7620" y="1785926"/>
            <a:ext cx="2259127" cy="1685916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8" idx="2"/>
          </p:cNvCxnSpPr>
          <p:nvPr/>
        </p:nvCxnSpPr>
        <p:spPr>
          <a:xfrm rot="10800000">
            <a:off x="4987184" y="3471842"/>
            <a:ext cx="2942402" cy="1100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7" idx="2"/>
          </p:cNvCxnSpPr>
          <p:nvPr/>
        </p:nvCxnSpPr>
        <p:spPr>
          <a:xfrm rot="16200000" flipV="1">
            <a:off x="7134535" y="3634081"/>
            <a:ext cx="1171604" cy="704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Illustration: Image De-Noising (2)</a:t>
            </a:r>
            <a:endParaRPr lang="en-GB" dirty="0"/>
          </a:p>
        </p:txBody>
      </p:sp>
      <p:pic>
        <p:nvPicPr>
          <p:cNvPr id="5" name="Picture 4" descr="Figure8.3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596" y="1500174"/>
            <a:ext cx="2928958" cy="2657151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071934" y="1643050"/>
            <a:ext cx="3810831" cy="1320071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0804" y="3109912"/>
            <a:ext cx="3048006" cy="5334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42910" y="4286256"/>
            <a:ext cx="800105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/>
              <a:t>每个</a:t>
            </a:r>
            <a:r>
              <a:rPr lang="en-US" altLang="zh-CN" dirty="0" smtClean="0"/>
              <a:t>xi</a:t>
            </a:r>
            <a:r>
              <a:rPr lang="zh-CN" altLang="en-US" dirty="0" smtClean="0"/>
              <a:t>和其四邻域内的</a:t>
            </a:r>
            <a:r>
              <a:rPr lang="en-US" altLang="zh-CN" dirty="0" err="1" smtClean="0"/>
              <a:t>xj</a:t>
            </a:r>
            <a:r>
              <a:rPr lang="zh-CN" altLang="en-US" dirty="0" smtClean="0"/>
              <a:t>存在关联，此关联是什么？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0000"/>
                </a:solidFill>
              </a:rPr>
              <a:t>              xi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与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xj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灰度值较接近，除非遇到边缘或角点。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/>
              <a:t>每个</a:t>
            </a:r>
            <a:r>
              <a:rPr lang="en-US" altLang="zh-CN" dirty="0" err="1" smtClean="0"/>
              <a:t>yi</a:t>
            </a:r>
            <a:r>
              <a:rPr lang="zh-CN" altLang="en-US" dirty="0" smtClean="0"/>
              <a:t>与其对应的</a:t>
            </a:r>
            <a:r>
              <a:rPr lang="en-US" altLang="zh-CN" dirty="0" smtClean="0"/>
              <a:t>xi</a:t>
            </a:r>
            <a:r>
              <a:rPr lang="zh-CN" altLang="en-US" dirty="0" smtClean="0"/>
              <a:t>存在关联，此关联又是什么？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0000"/>
                </a:solidFill>
              </a:rPr>
              <a:t>            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yi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与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xi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的值较接近，因为噪声为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10%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，大部分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yi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是未受影响的。</a:t>
            </a:r>
            <a:endParaRPr lang="en-US" altLang="zh-CN" sz="16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Illustration: Image De-Noising (2)</a:t>
            </a:r>
            <a:endParaRPr lang="en-GB" dirty="0"/>
          </a:p>
        </p:txBody>
      </p:sp>
      <p:pic>
        <p:nvPicPr>
          <p:cNvPr id="5" name="Picture 4" descr="Figure8.3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596" y="1500174"/>
            <a:ext cx="2928958" cy="2657151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286248" y="1571612"/>
            <a:ext cx="3810831" cy="1320071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6314" y="2928934"/>
            <a:ext cx="3048006" cy="5334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42910" y="4286256"/>
            <a:ext cx="8001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600" b="1" dirty="0" smtClean="0">
                <a:solidFill>
                  <a:srgbClr val="FF0000"/>
                </a:solidFill>
              </a:rPr>
              <a:t>xi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与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xj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灰度值较接近，除非遇到边缘或角点。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600" b="1" dirty="0" err="1" smtClean="0">
                <a:solidFill>
                  <a:srgbClr val="FF0000"/>
                </a:solidFill>
              </a:rPr>
              <a:t>yi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与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xi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的值较接近，因为噪声为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10%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，大部分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yi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是未受影响的。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1600" b="1" dirty="0" smtClean="0"/>
              <a:t>E</a:t>
            </a:r>
            <a:r>
              <a:rPr lang="zh-CN" altLang="en-US" sz="1600" b="1" dirty="0" smtClean="0"/>
              <a:t>的定义中，先看 </a:t>
            </a:r>
            <a:r>
              <a:rPr lang="el-GR" altLang="zh-CN" sz="1600" b="1" dirty="0" smtClean="0"/>
              <a:t>β</a:t>
            </a:r>
            <a:r>
              <a:rPr lang="en-US" altLang="zh-CN" sz="1600" b="1" dirty="0" smtClean="0"/>
              <a:t> </a:t>
            </a:r>
            <a:r>
              <a:rPr lang="zh-CN" altLang="en-US" sz="1600" b="1" dirty="0" smtClean="0"/>
              <a:t>和</a:t>
            </a:r>
            <a:r>
              <a:rPr lang="el-GR" altLang="zh-CN" sz="1600" b="1" dirty="0" smtClean="0"/>
              <a:t>η</a:t>
            </a:r>
            <a:r>
              <a:rPr lang="zh-CN" altLang="en-US" sz="1600" b="1" dirty="0" smtClean="0"/>
              <a:t>项。</a:t>
            </a:r>
            <a:r>
              <a:rPr lang="en-US" altLang="zh-CN" sz="1600" b="1" dirty="0" smtClean="0"/>
              <a:t>xi</a:t>
            </a:r>
            <a:r>
              <a:rPr lang="zh-CN" altLang="en-US" sz="1600" b="1" dirty="0" smtClean="0"/>
              <a:t>和</a:t>
            </a:r>
            <a:r>
              <a:rPr lang="en-US" altLang="zh-CN" sz="1600" b="1" dirty="0" err="1" smtClean="0"/>
              <a:t>xj</a:t>
            </a:r>
            <a:r>
              <a:rPr lang="zh-CN" altLang="en-US" sz="1600" b="1" dirty="0" smtClean="0"/>
              <a:t>同号，则能量小，概率大。</a:t>
            </a:r>
            <a:r>
              <a:rPr lang="en-US" altLang="zh-CN" sz="1600" b="1" dirty="0" smtClean="0"/>
              <a:t>xi</a:t>
            </a:r>
            <a:r>
              <a:rPr lang="zh-CN" altLang="en-US" sz="1600" b="1" dirty="0" smtClean="0"/>
              <a:t>和</a:t>
            </a:r>
            <a:r>
              <a:rPr lang="en-US" altLang="zh-CN" sz="1600" b="1" dirty="0" err="1" smtClean="0"/>
              <a:t>yi</a:t>
            </a:r>
            <a:r>
              <a:rPr lang="zh-CN" altLang="en-US" sz="1600" b="1" dirty="0" smtClean="0"/>
              <a:t>同号，则能量小，概率大。</a:t>
            </a:r>
            <a:r>
              <a:rPr lang="en-US" altLang="zh-CN" sz="1600" b="1" dirty="0" smtClean="0"/>
              <a:t>h</a:t>
            </a:r>
            <a:r>
              <a:rPr lang="zh-CN" altLang="en-US" sz="1600" b="1" dirty="0" smtClean="0"/>
              <a:t>项表示</a:t>
            </a:r>
            <a:r>
              <a:rPr lang="en-US" altLang="zh-CN" sz="1600" b="1" dirty="0" smtClean="0"/>
              <a:t>xi</a:t>
            </a:r>
            <a:r>
              <a:rPr lang="zh-CN" altLang="en-US" sz="1600" b="1" dirty="0" smtClean="0"/>
              <a:t>的先验概率，此处可令</a:t>
            </a:r>
            <a:r>
              <a:rPr lang="en-US" altLang="zh-CN" sz="1600" b="1" dirty="0" smtClean="0"/>
              <a:t>h</a:t>
            </a:r>
            <a:r>
              <a:rPr lang="zh-CN" altLang="en-US" sz="1600" b="1" dirty="0" smtClean="0"/>
              <a:t>为</a:t>
            </a:r>
            <a:r>
              <a:rPr lang="en-US" altLang="zh-CN" sz="1600" b="1" dirty="0" smtClean="0"/>
              <a:t>0</a:t>
            </a:r>
            <a:r>
              <a:rPr lang="zh-CN" altLang="en-US" sz="1600" b="1" dirty="0" smtClean="0"/>
              <a:t>，表示对</a:t>
            </a:r>
            <a:r>
              <a:rPr lang="en-US" altLang="zh-CN" sz="1600" b="1" dirty="0" smtClean="0"/>
              <a:t>x</a:t>
            </a:r>
            <a:r>
              <a:rPr lang="zh-CN" altLang="en-US" sz="1600" b="1" dirty="0" smtClean="0"/>
              <a:t>的正负取值没有任何倾向性。</a:t>
            </a:r>
            <a:endParaRPr lang="en-US" altLang="zh-CN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Illustration: Image De-Noising (3)</a:t>
            </a:r>
            <a:endParaRPr lang="en-GB" dirty="0"/>
          </a:p>
        </p:txBody>
      </p:sp>
      <p:pic>
        <p:nvPicPr>
          <p:cNvPr id="4" name="Picture 3" descr="Figure8.30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350" y="1857364"/>
            <a:ext cx="3982212" cy="2971800"/>
          </a:xfrm>
          <a:prstGeom prst="rect">
            <a:avLst/>
          </a:prstGeom>
        </p:spPr>
      </p:pic>
      <p:pic>
        <p:nvPicPr>
          <p:cNvPr id="5" name="Picture 4" descr="Figure8.30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1754" y="1858585"/>
            <a:ext cx="3982212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7356" y="5000636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Noisy Image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00694" y="5000636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Restored Image (ICM)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Illustration: Image De-Noising (4)</a:t>
            </a:r>
            <a:endParaRPr lang="en-GB" dirty="0"/>
          </a:p>
        </p:txBody>
      </p:sp>
      <p:pic>
        <p:nvPicPr>
          <p:cNvPr id="4" name="Picture 3" descr="Figure8.30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350" y="1214422"/>
            <a:ext cx="3982211" cy="2971800"/>
          </a:xfrm>
          <a:prstGeom prst="rect">
            <a:avLst/>
          </a:prstGeom>
        </p:spPr>
      </p:pic>
      <p:pic>
        <p:nvPicPr>
          <p:cNvPr id="5" name="Picture 4" descr="Figure8.30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1754" y="1215643"/>
            <a:ext cx="3982211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4942" y="435769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Restored Image (Graph cuts)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448606" y="435769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Restored Image (ICM)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71472" y="4857760"/>
            <a:ext cx="81439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/>
              <a:t>ICM</a:t>
            </a:r>
            <a:r>
              <a:rPr lang="zh-CN" altLang="en-US" dirty="0" smtClean="0"/>
              <a:t>：逐点（</a:t>
            </a:r>
            <a:r>
              <a:rPr lang="en-US" altLang="zh-CN" dirty="0" smtClean="0"/>
              <a:t>xi</a:t>
            </a:r>
            <a:r>
              <a:rPr lang="zh-CN" altLang="en-US" dirty="0" smtClean="0"/>
              <a:t>）优化，每扫描一个</a:t>
            </a:r>
            <a:r>
              <a:rPr lang="en-US" altLang="zh-CN" dirty="0" smtClean="0"/>
              <a:t>xi</a:t>
            </a:r>
            <a:r>
              <a:rPr lang="zh-CN" altLang="en-US" dirty="0" smtClean="0"/>
              <a:t>，都取令</a:t>
            </a:r>
            <a:r>
              <a:rPr lang="en-US" altLang="zh-CN" dirty="0" smtClean="0"/>
              <a:t>p(</a:t>
            </a:r>
            <a:r>
              <a:rPr lang="en-US" altLang="zh-CN" b="1" dirty="0" err="1" smtClean="0"/>
              <a:t>x</a:t>
            </a:r>
            <a:r>
              <a:rPr lang="en-US" altLang="zh-CN" dirty="0" err="1" smtClean="0"/>
              <a:t>,</a:t>
            </a:r>
            <a:r>
              <a:rPr lang="en-US" altLang="zh-CN" b="1" dirty="0" err="1" smtClean="0"/>
              <a:t>y</a:t>
            </a:r>
            <a:r>
              <a:rPr lang="en-US" altLang="zh-CN" dirty="0" smtClean="0"/>
              <a:t>)</a:t>
            </a:r>
            <a:r>
              <a:rPr lang="zh-CN" altLang="en-US" dirty="0" smtClean="0"/>
              <a:t>最大的值。扫描所有，直至满足某个停止准则。非全局最优。全局最优要在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M×N</a:t>
            </a:r>
            <a:r>
              <a:rPr lang="zh-CN" altLang="en-US" dirty="0" smtClean="0"/>
              <a:t>个解中寻找，</a:t>
            </a:r>
            <a:r>
              <a:rPr lang="en-US" altLang="zh-CN" dirty="0" smtClean="0"/>
              <a:t>M×N</a:t>
            </a:r>
            <a:r>
              <a:rPr lang="zh-CN" altLang="en-US" dirty="0" smtClean="0"/>
              <a:t>为图像大小。即，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已经给定了，搜索</a:t>
            </a:r>
            <a:r>
              <a:rPr lang="en-US" altLang="zh-CN" dirty="0" smtClean="0"/>
              <a:t>x</a:t>
            </a:r>
            <a:r>
              <a:rPr lang="zh-CN" altLang="en-US" dirty="0" smtClean="0"/>
              <a:t>令联合概率最大，即后验概率</a:t>
            </a:r>
            <a:r>
              <a:rPr lang="en-US" altLang="zh-CN" dirty="0" smtClean="0"/>
              <a:t>p(</a:t>
            </a:r>
            <a:r>
              <a:rPr lang="en-US" altLang="zh-CN" b="1" dirty="0" err="1" smtClean="0"/>
              <a:t>x</a:t>
            </a:r>
            <a:r>
              <a:rPr lang="en-US" altLang="zh-CN" dirty="0" err="1" smtClean="0"/>
              <a:t>|</a:t>
            </a:r>
            <a:r>
              <a:rPr lang="en-US" altLang="zh-CN" b="1" dirty="0" err="1" smtClean="0"/>
              <a:t>y</a:t>
            </a:r>
            <a:r>
              <a:rPr lang="en-US" altLang="zh-CN" dirty="0" smtClean="0"/>
              <a:t>)</a:t>
            </a:r>
            <a:r>
              <a:rPr lang="zh-CN" altLang="en-US" dirty="0" smtClean="0"/>
              <a:t>最大。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Illustration: Image De-Noising (4)</a:t>
            </a:r>
            <a:endParaRPr lang="en-GB" dirty="0"/>
          </a:p>
        </p:txBody>
      </p:sp>
      <p:pic>
        <p:nvPicPr>
          <p:cNvPr id="4" name="Picture 3" descr="Figure8.30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350" y="1214422"/>
            <a:ext cx="3982211" cy="2971800"/>
          </a:xfrm>
          <a:prstGeom prst="rect">
            <a:avLst/>
          </a:prstGeom>
        </p:spPr>
      </p:pic>
      <p:pic>
        <p:nvPicPr>
          <p:cNvPr id="5" name="Picture 4" descr="Figure8.30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1754" y="1215643"/>
            <a:ext cx="3982211" cy="297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4942" y="435769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Restored Image (Graph cuts)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448606" y="435769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Restored Image (ICM)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71472" y="4857760"/>
            <a:ext cx="814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考虑多值灰度图，如何降噪？需要考虑如何定义能量函数即可，还需要考虑邻域的范围。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altLang="zh-CN" sz="1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Bayesian Network </a:t>
            </a:r>
            <a:r>
              <a:rPr lang="en-GB" sz="1900" dirty="0" smtClean="0"/>
              <a:t>i.e. </a:t>
            </a:r>
            <a:r>
              <a:rPr lang="en-GB" altLang="zh-CN" sz="1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Directed Acyclic Graph (DAG)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1900" dirty="0" smtClean="0"/>
              <a:t>Conditional Independence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altLang="zh-CN" sz="1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Markov Network </a:t>
            </a:r>
            <a:r>
              <a:rPr lang="en-GB" sz="1900" dirty="0" smtClean="0"/>
              <a:t>i.e. </a:t>
            </a:r>
            <a:r>
              <a:rPr lang="en-GB" altLang="zh-CN" sz="1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Markov Random Field</a:t>
            </a:r>
            <a:r>
              <a:rPr lang="en-GB" sz="1900" dirty="0" smtClean="0"/>
              <a:t>, </a:t>
            </a:r>
            <a:r>
              <a:rPr lang="en-GB" altLang="zh-CN" sz="1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Undirected Graphical Model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1900" dirty="0" smtClean="0"/>
              <a:t>Inference in Graphical Model</a:t>
            </a:r>
          </a:p>
          <a:p>
            <a:pPr marL="914400" lvl="1" indent="-514350">
              <a:lnSpc>
                <a:spcPct val="150000"/>
              </a:lnSpc>
              <a:buFont typeface="Wingdings" pitchFamily="2" charset="2"/>
              <a:buChar char="l"/>
            </a:pPr>
            <a:r>
              <a:rPr lang="en-GB" sz="1800" dirty="0" smtClean="0"/>
              <a:t>On a Chain</a:t>
            </a:r>
          </a:p>
          <a:p>
            <a:pPr marL="914400" lvl="1" indent="-514350">
              <a:lnSpc>
                <a:spcPct val="150000"/>
              </a:lnSpc>
              <a:buFont typeface="Wingdings" pitchFamily="2" charset="2"/>
              <a:buChar char="l"/>
            </a:pPr>
            <a:r>
              <a:rPr lang="en-GB" sz="1800" dirty="0" smtClean="0"/>
              <a:t>On a Tree</a:t>
            </a:r>
          </a:p>
          <a:p>
            <a:pPr marL="914400" lvl="1" indent="-514350">
              <a:lnSpc>
                <a:spcPct val="150000"/>
              </a:lnSpc>
              <a:buFont typeface="Wingdings" pitchFamily="2" charset="2"/>
              <a:buChar char="l"/>
            </a:pPr>
            <a:r>
              <a:rPr lang="en-GB" sz="1800" dirty="0" smtClean="0"/>
              <a:t>The sum-product / max-product algorithm</a:t>
            </a:r>
          </a:p>
          <a:p>
            <a:pPr marL="914400" lvl="1" indent="-514350">
              <a:lnSpc>
                <a:spcPct val="150000"/>
              </a:lnSpc>
              <a:buFont typeface="Wingdings" pitchFamily="2" charset="2"/>
              <a:buChar char="l"/>
            </a:pPr>
            <a:r>
              <a:rPr lang="en-GB" sz="1800" dirty="0" smtClean="0"/>
              <a:t>Exact inference in general graphs (Junction tree algorithm)</a:t>
            </a:r>
          </a:p>
          <a:p>
            <a:pPr marL="914400" lvl="1" indent="-514350">
              <a:lnSpc>
                <a:spcPct val="150000"/>
              </a:lnSpc>
              <a:buFont typeface="Wingdings" pitchFamily="2" charset="2"/>
              <a:buChar char="l"/>
            </a:pPr>
            <a:r>
              <a:rPr lang="en-GB" sz="1800" dirty="0" smtClean="0"/>
              <a:t>Loopy belief propagation (a simple approach of approximate inference)</a:t>
            </a:r>
          </a:p>
          <a:p>
            <a:pPr marL="914400" lvl="1" indent="-514350">
              <a:lnSpc>
                <a:spcPct val="150000"/>
              </a:lnSpc>
              <a:buFont typeface="Wingdings" pitchFamily="2" charset="2"/>
              <a:buChar char="l"/>
            </a:pPr>
            <a:r>
              <a:rPr lang="en-GB" sz="1800" dirty="0" smtClean="0"/>
              <a:t>Learning the graph structure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 smtClean="0"/>
              <a:t>Converting Directed to Undirected Graphs (1)</a:t>
            </a:r>
            <a:endParaRPr lang="en-GB" sz="3400" dirty="0"/>
          </a:p>
        </p:txBody>
      </p:sp>
      <p:pic>
        <p:nvPicPr>
          <p:cNvPr id="3" name="Picture 2" descr="Figure8.32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920" y="1523992"/>
            <a:ext cx="6047232" cy="762000"/>
          </a:xfrm>
          <a:prstGeom prst="rect">
            <a:avLst/>
          </a:prstGeom>
        </p:spPr>
      </p:pic>
      <p:pic>
        <p:nvPicPr>
          <p:cNvPr id="5" name="Picture 4" descr="Figure8.32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6846" y="5125709"/>
            <a:ext cx="6047232" cy="762000"/>
          </a:xfrm>
          <a:prstGeom prst="rect">
            <a:avLst/>
          </a:prstGeom>
        </p:spPr>
      </p:pic>
      <p:pic>
        <p:nvPicPr>
          <p:cNvPr id="20" name="Picture 1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69572" y="2714618"/>
            <a:ext cx="5004854" cy="280418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460476" y="4110044"/>
            <a:ext cx="6223041" cy="533317"/>
          </a:xfrm>
          <a:prstGeom prst="rect">
            <a:avLst/>
          </a:prstGeom>
          <a:noFill/>
          <a:ln/>
          <a:effectLst/>
        </p:spPr>
      </p:pic>
      <p:sp>
        <p:nvSpPr>
          <p:cNvPr id="15" name="Left Brace 14"/>
          <p:cNvSpPr/>
          <p:nvPr/>
        </p:nvSpPr>
        <p:spPr>
          <a:xfrm rot="16200000">
            <a:off x="3538016" y="2331651"/>
            <a:ext cx="142873" cy="1480319"/>
          </a:xfrm>
          <a:prstGeom prst="leftBrace">
            <a:avLst>
              <a:gd name="adj1" fmla="val 833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-Right Arrow 15"/>
          <p:cNvSpPr/>
          <p:nvPr/>
        </p:nvSpPr>
        <p:spPr>
          <a:xfrm rot="17090660">
            <a:off x="3021590" y="3666289"/>
            <a:ext cx="928694" cy="142876"/>
          </a:xfrm>
          <a:prstGeom prst="leftRight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-Right Arrow 16"/>
          <p:cNvSpPr/>
          <p:nvPr/>
        </p:nvSpPr>
        <p:spPr>
          <a:xfrm rot="17288802">
            <a:off x="4193821" y="3549892"/>
            <a:ext cx="1133586" cy="175790"/>
          </a:xfrm>
          <a:prstGeom prst="leftRight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-Right Arrow 17"/>
          <p:cNvSpPr/>
          <p:nvPr/>
        </p:nvSpPr>
        <p:spPr>
          <a:xfrm rot="15433142">
            <a:off x="5865803" y="3556110"/>
            <a:ext cx="1133586" cy="175790"/>
          </a:xfrm>
          <a:prstGeom prst="leftRightArrow">
            <a:avLst/>
          </a:prstGeom>
          <a:solidFill>
            <a:srgbClr val="FFCC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 smtClean="0">
                <a:solidFill>
                  <a:prstClr val="black"/>
                </a:solidFill>
              </a:rPr>
              <a:t>Converting Directed to Undirected Graphs (2)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1428736"/>
            <a:ext cx="7924800" cy="4525963"/>
          </a:xfrm>
        </p:spPr>
        <p:txBody>
          <a:bodyPr>
            <a:normAutofit/>
          </a:bodyPr>
          <a:lstStyle/>
          <a:p>
            <a:r>
              <a:rPr lang="en-GB" sz="2800" dirty="0" smtClean="0"/>
              <a:t>Additional links</a:t>
            </a:r>
            <a:r>
              <a:rPr lang="zh-CN" altLang="en-US" sz="2800" dirty="0" smtClean="0"/>
              <a:t>， </a:t>
            </a:r>
            <a:r>
              <a:rPr lang="en-US" altLang="zh-CN" sz="2800" dirty="0" smtClean="0"/>
              <a:t>moralization</a:t>
            </a:r>
            <a:r>
              <a:rPr lang="zh-CN" altLang="en-US" sz="2800" dirty="0" smtClean="0"/>
              <a:t>：</a:t>
            </a:r>
            <a:r>
              <a:rPr lang="zh-CN" altLang="en-US" sz="2000" dirty="0" smtClean="0"/>
              <a:t>结婚后才能生孩子</a:t>
            </a:r>
            <a:endParaRPr lang="en-GB" sz="2800" dirty="0"/>
          </a:p>
        </p:txBody>
      </p:sp>
      <p:pic>
        <p:nvPicPr>
          <p:cNvPr id="3" name="Picture 2" descr="Figure8.33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418" y="2075316"/>
            <a:ext cx="2944368" cy="2639568"/>
          </a:xfrm>
          <a:prstGeom prst="rect">
            <a:avLst/>
          </a:prstGeom>
        </p:spPr>
      </p:pic>
      <p:pic>
        <p:nvPicPr>
          <p:cNvPr id="4" name="Picture 3" descr="Figure8.33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14942" y="2075316"/>
            <a:ext cx="2944368" cy="2639568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544997" y="5077409"/>
            <a:ext cx="6042750" cy="889805"/>
          </a:xfrm>
          <a:prstGeom prst="rect">
            <a:avLst/>
          </a:prstGeom>
          <a:noFill/>
          <a:ln/>
          <a:effectLst/>
        </p:spPr>
      </p:pic>
      <p:cxnSp>
        <p:nvCxnSpPr>
          <p:cNvPr id="10" name="Straight Arrow Connector 9"/>
          <p:cNvCxnSpPr/>
          <p:nvPr/>
        </p:nvCxnSpPr>
        <p:spPr>
          <a:xfrm>
            <a:off x="4286248" y="3429000"/>
            <a:ext cx="642942" cy="1588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Directed vs. Undirected Graphs (1)</a:t>
            </a:r>
            <a:endParaRPr lang="en-GB" dirty="0"/>
          </a:p>
        </p:txBody>
      </p:sp>
      <p:pic>
        <p:nvPicPr>
          <p:cNvPr id="3" name="Picture 2" descr="Figure8.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2198" y="1571612"/>
            <a:ext cx="2618775" cy="21114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5720" y="1571612"/>
            <a:ext cx="57150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dirty="0" smtClean="0"/>
              <a:t>If every conditional independence property of the distribution is reflected in the graph, and vice versa, </a:t>
            </a:r>
          </a:p>
          <a:p>
            <a:pPr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dirty="0" smtClean="0"/>
              <a:t>every conditional independence statement implied by the graph is satisfied by the specific distribution,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The graph is said to be a </a:t>
            </a:r>
            <a:r>
              <a:rPr lang="en-US" altLang="zh-CN" i="1" dirty="0" smtClean="0"/>
              <a:t>perfect map </a:t>
            </a:r>
            <a:r>
              <a:rPr lang="en-US" altLang="zh-CN" dirty="0" smtClean="0"/>
              <a:t>for that distribution.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绿色：能够用有向图构建</a:t>
            </a:r>
            <a:r>
              <a:rPr lang="en-US" altLang="zh-CN" dirty="0" smtClean="0"/>
              <a:t>perfect map</a:t>
            </a:r>
            <a:r>
              <a:rPr lang="zh-CN" altLang="en-US" dirty="0" smtClean="0"/>
              <a:t>的分布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蓝色：能够用无向图构建</a:t>
            </a:r>
            <a:r>
              <a:rPr lang="en-US" altLang="zh-CN" dirty="0" smtClean="0"/>
              <a:t>perfect map</a:t>
            </a:r>
            <a:r>
              <a:rPr lang="zh-CN" altLang="en-US" dirty="0" smtClean="0"/>
              <a:t>的分布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红色：所有分布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Directed vs. Undirected Graphs (2)</a:t>
            </a:r>
            <a:endParaRPr lang="en-GB" dirty="0"/>
          </a:p>
        </p:txBody>
      </p:sp>
      <p:pic>
        <p:nvPicPr>
          <p:cNvPr id="3" name="Picture 2" descr="Figure8.35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148" y="1714488"/>
            <a:ext cx="3224784" cy="2029968"/>
          </a:xfrm>
          <a:prstGeom prst="rect">
            <a:avLst/>
          </a:prstGeom>
        </p:spPr>
      </p:pic>
      <p:pic>
        <p:nvPicPr>
          <p:cNvPr id="4" name="Picture 3" descr="Figure8.36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43455" y="1480296"/>
            <a:ext cx="2310384" cy="2462784"/>
          </a:xfrm>
          <a:prstGeom prst="rect">
            <a:avLst/>
          </a:prstGeom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9304" y="4291187"/>
            <a:ext cx="1194817" cy="280416"/>
          </a:xfrm>
          <a:prstGeom prst="rect">
            <a:avLst/>
          </a:prstGeom>
          <a:noFill/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65209" y="4791032"/>
            <a:ext cx="1244645" cy="280655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439898" y="4291353"/>
            <a:ext cx="1143975" cy="280655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23808" y="4796349"/>
            <a:ext cx="1755134" cy="280821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09377" y="5291318"/>
            <a:ext cx="1756170" cy="280987"/>
          </a:xfrm>
          <a:prstGeom prst="rect">
            <a:avLst/>
          </a:prstGeom>
          <a:noFill/>
          <a:ln/>
          <a:effectLst/>
        </p:spPr>
      </p:pic>
      <p:sp>
        <p:nvSpPr>
          <p:cNvPr id="13" name="矩形 12"/>
          <p:cNvSpPr/>
          <p:nvPr/>
        </p:nvSpPr>
        <p:spPr>
          <a:xfrm>
            <a:off x="571472" y="5429264"/>
            <a:ext cx="3643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/>
              <a:t>上述条件独立关系不存在无向图描述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4857752" y="5643578"/>
            <a:ext cx="3643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 smtClean="0"/>
              <a:t>上述条件独立关系不存在有向图描述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Networks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Directed Acyclic Graph (DAG)</a:t>
            </a:r>
            <a:endParaRPr lang="en-GB" sz="2800" dirty="0"/>
          </a:p>
        </p:txBody>
      </p:sp>
      <p:pic>
        <p:nvPicPr>
          <p:cNvPr id="5" name="Picture 4" descr="Figure8.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4672" y="2344300"/>
            <a:ext cx="2310384" cy="2084832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1487" y="4863096"/>
            <a:ext cx="5081025" cy="280416"/>
          </a:xfrm>
          <a:prstGeom prst="rect">
            <a:avLst/>
          </a:prstGeom>
          <a:noFill/>
        </p:spPr>
      </p:pic>
      <p:pic>
        <p:nvPicPr>
          <p:cNvPr id="9" name="Picture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486" y="5577476"/>
            <a:ext cx="5843027" cy="280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Networks</a:t>
            </a:r>
            <a:endParaRPr lang="en-GB" dirty="0"/>
          </a:p>
        </p:txBody>
      </p:sp>
      <p:pic>
        <p:nvPicPr>
          <p:cNvPr id="6" name="Picture 5" descr="Figure8.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2143116"/>
            <a:ext cx="2718816" cy="3352800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928926" y="1839005"/>
            <a:ext cx="5586005" cy="6613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2078" y="4142812"/>
            <a:ext cx="2286004" cy="78638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29124" y="3559734"/>
            <a:ext cx="335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General Factorization</a:t>
            </a:r>
            <a:endParaRPr lang="en-GB" sz="2400" dirty="0"/>
          </a:p>
        </p:txBody>
      </p:sp>
      <p:sp>
        <p:nvSpPr>
          <p:cNvPr id="8" name="矩形 7"/>
          <p:cNvSpPr/>
          <p:nvPr/>
        </p:nvSpPr>
        <p:spPr>
          <a:xfrm>
            <a:off x="3857620" y="500063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 smtClean="0"/>
              <a:t>x</a:t>
            </a:r>
            <a:r>
              <a:rPr lang="en-US" altLang="zh-CN" sz="2400" dirty="0" smtClean="0"/>
              <a:t> = {x1, . . . , </a:t>
            </a:r>
            <a:r>
              <a:rPr lang="en-US" altLang="zh-CN" sz="2400" dirty="0" err="1" smtClean="0"/>
              <a:t>xK</a:t>
            </a:r>
            <a:r>
              <a:rPr lang="en-US" altLang="zh-CN" sz="2400" dirty="0" smtClean="0"/>
              <a:t>}</a:t>
            </a:r>
            <a:endParaRPr lang="zh-CN" altLang="en-US" sz="2400" dirty="0" smtClean="0"/>
          </a:p>
          <a:p>
            <a:r>
              <a:rPr lang="en-US" altLang="zh-CN" sz="2400" dirty="0" err="1" smtClean="0"/>
              <a:t>pa</a:t>
            </a:r>
            <a:r>
              <a:rPr lang="en-US" altLang="zh-CN" sz="1600" dirty="0" err="1" smtClean="0"/>
              <a:t>k</a:t>
            </a:r>
            <a:r>
              <a:rPr lang="en-US" altLang="zh-CN" sz="2400" dirty="0" smtClean="0"/>
              <a:t> denotes the set of parents of </a:t>
            </a:r>
            <a:r>
              <a:rPr lang="en-US" altLang="zh-CN" sz="2400" dirty="0" err="1" smtClean="0"/>
              <a:t>x</a:t>
            </a:r>
            <a:r>
              <a:rPr lang="en-US" altLang="zh-CN" sz="1600" dirty="0" err="1" smtClean="0"/>
              <a:t>k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Bayesian Curve Fitting (1)	</a:t>
            </a:r>
            <a:endParaRPr lang="en-GB" dirty="0"/>
          </a:p>
        </p:txBody>
      </p:sp>
      <p:pic>
        <p:nvPicPr>
          <p:cNvPr id="4" name="Content Placeholder 3" descr="Figure1.4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0100" y="1743084"/>
            <a:ext cx="4000500" cy="2971800"/>
          </a:xfrm>
          <a:prstGeom prst="rect">
            <a:avLst/>
          </a:prstGeom>
        </p:spPr>
      </p:pic>
      <p:pic>
        <p:nvPicPr>
          <p:cNvPr id="7" name="Picture 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5693936" y="2680777"/>
            <a:ext cx="2092774" cy="818113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40584" y="5000636"/>
            <a:ext cx="3658660" cy="762221"/>
          </a:xfrm>
          <a:prstGeom prst="rect">
            <a:avLst/>
          </a:prstGeom>
          <a:noFill/>
          <a:ln/>
          <a:effectLst/>
        </p:spPr>
      </p:pic>
      <p:sp>
        <p:nvSpPr>
          <p:cNvPr id="6" name="TextBox 5"/>
          <p:cNvSpPr txBox="1"/>
          <p:nvPr/>
        </p:nvSpPr>
        <p:spPr>
          <a:xfrm>
            <a:off x="5429256" y="2273850"/>
            <a:ext cx="292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Polynomial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ARKUSSV@9CFEVIMFUVWXY5M7" val="2826"/>
  <p:tag name="DEFAULTDISPLAYSOURCE" val="\documentclass{book}&#10;\pagestyle{empty}&#10;\input{C:/Users/markussv/depots/CMBBOOK/latex/prml-utils}&#10;\begin{document}&#10;\[&#10;&#10;\]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w | \vectt) \propto p(\bfw) \prod_{n=1}^N p(t_n|\bfw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4"/>
  <p:tag name="PICTUREFILESIZE" val="51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lefteqn{p(\widehat{t}, \vectt, \bfw|\widehat{x}, \vectx, \alpha, \sigma^2) =} \\&#10;    &amp; &amp; \left[ \prod_{n=1}^N p(t_n|x_n, \bfw, \sigma^2) \right]&#10;   p(\bfw|\alpha) p(\widehat{t}|\widehat{x}, \bfw, \sigma^2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96"/>
  <p:tag name="PICTUREFILESIZE" val="102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widehat{t}|\widehat{x}, \vectx, \vectt, \alpha, \sigma^2) \propto&#10;    \int p(\widehat{t}, \vectt, \bfw|\widehat{x}, \vectx, \alpha, \sigma^2)&#10;    \diff{\bfw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91"/>
  <p:tag name="PICTUREFILESIZE" val="657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  p( x_{1}, \ldots, x_{7} ) &amp;= &amp; p(x_1) p(x_2) p(x_3) p(x_4|x_1, x_2, x_3) \\&#10;    &amp; &amp; p(x_5|x_1, x_3) p(x_6|x_4) p(x_7|x_4, x_5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20"/>
  <p:tag name="PICTUREFILESIZE" val="82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hat{p}(\bfx_1, \bfx_2|\boldmu) = \prod_{k=1}^K \mu_{1k}^{x_{1k}}&#10; \prod_{l=1}^K \mu_{2l}^{x_{2l}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9"/>
  <p:tag name="PICTUREFILESIZE" val="60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_1, \bfx_2|\boldmu) = \prod_{k=1}^K \prod_{l=1}^K&#10;    \mu_{kl}^{x_{1k} x_{2l}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1"/>
  <p:tag name="PICTUREFILESIZE" val="519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hat{p}(\bfx_1, \bfx_2|\boldmu) = \prod_{k=1}^K \mu_{1k}^{x_{1k}}&#10; \prod_{l=1}^K \mu_{2l}^{x_{2l}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9"/>
  <p:tag name="PICTUREFILESIZE" val="60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_1, \bfx_2|\boldmu) = \prod_{k=1}^K \prod_{l=1}^K&#10;    \mu_{kl}^{x_{1k} x_{2l}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1"/>
  <p:tag name="PICTUREFILESIZE" val="519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oldmu_{m}) = {\rm Dir}(\boldmu_{m}|\boldalpha_{m}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96"/>
  <p:tag name="PICTUREFILESIZE" val="324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 \left( \left\{ \bfx_{m}, \boldmu_{m} \right\} \right) = &#10;p\left(\bfx_{1} \left| \boldmu_{1} \right. \right)  p\left( \boldmu_{1}\right)&#10;\prod_{m=2}^{M} &#10;p\left(\bfx_{m}|\bfx_{m-1},\boldmu_{m}\right) p\left( \boldmu_{m}\right) 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66"/>
  <p:tag name="PICTUREFILESIZE" val="87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,c) = p(c|a,b) p(a,b) = p(c|a,b)p(b|a)p(a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00"/>
  <p:tag name="PICTUREFILESIZE" val="464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 \left( \left\{ \bfx_{m} \right\}, \boldmu_{1}, \boldmu \right) = &#10;p\left(\bfx_{1} \left| \boldmu_{1} \right. \right)  p\left( \boldmu_{1}\right)&#10;\prod_{m=2}^{M} &#10;p\left(\bfx_{m}|\bfx_{m-1},\boldmu\right) p\left( \boldmu \right) 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60"/>
  <p:tag name="PICTUREFILESIZE" val="84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y=1|x_1, \ldots, x_M) = \sigma \left( w_0 + \sum_{i=1}^M w_i&#10;    x_i \right) = \sigma(\bfw^\T \bfx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0"/>
  <p:tag name="PICTUREFILESIZE" val="84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x_1, \ldots, x_M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7"/>
  <p:tag name="PICTUREFILESIZE" val="170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y=1|x_1, \ldots, x_M) 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6"/>
  <p:tag name="PICTUREFILESIZE" val="271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_i | \pa{i}) = {\cal N} \left( x_i \left|&#10;    \sum_{j \in \pa{i}} w_{ij} x_j +&#10;    b_i, v_i \right. \right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72"/>
  <p:tag name="PICTUREFILESIZE" val="786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_i | \pa{i}) = {\cal N} \left( \bfx_i \left|&#10;    \sum_{j \in \pa{i}} \bfW_{ij}&#10;    \bfx_j + \bfb_i, \boldSigma_i \right. \right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84"/>
  <p:tag name="PICTUREFILESIZE" val="838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x_i | \pa{i}) = {\cal N} \left( x_i \left|&#10;    \sum_{j \in \pa{i}} w_{ij} x_j +&#10;    b_i, v_i \right. \right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72"/>
  <p:tag name="PICTUREFILESIZE" val="786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|b,c) = p(a|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2"/>
  <p:tag name="PICTUREFILESIZE" val="26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  p(a,b|c) &amp;=&amp; p(a|b,c) p(b|c) \\&#10;    &amp;=&amp; p(a|c) p(b|c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0"/>
  <p:tag name="PICTUREFILESIZE" val="544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1"/>
  <p:tag name="PICTUREFILESIZE" val="174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 p(x_1, \ldots, x_K) = p(x_K | x_1, \ldots, x_{K-1})&#10;  \ldots  p(x_2 | x_1) p(x_1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0"/>
  <p:tag name="PICTUREFILESIZE" val="480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,c) = p(a|c) p(b|c) p(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6"/>
  <p:tag name="PICTUREFILESIZE" val="343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) = \sum_c p(a|c) p(b|c)p(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2"/>
  <p:tag name="PICTUREFILESIZE" val="433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9"/>
  <p:tag name="PICTUREFILESIZE" val="19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a,b|c) &amp;=&amp; \frac{p(a,b,c)}{p(c)} \\&#10;  &amp;=&amp; p(a|c) p(b|c)&#10;\end{eqnarray*}&#10;\end{document}&#10;f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1"/>
  <p:tag name="PICTUREFILESIZE" val="63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1"/>
  <p:tag name="PICTUREFILESIZE" val="174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,c) = p(a) p(c|a) p(b|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6"/>
  <p:tag name="PICTUREFILESIZE" val="358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) = p(a) \sum_c p(c|a) p(b|c) = p(a) p(b|a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82"/>
  <p:tag name="PICTUREFILESIZE" val="566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9"/>
  <p:tag name="PICTUREFILESIZE" val="19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a,b|c) &amp;=&amp; \frac{p(a,b,c)}{p(c)} \nonumber \\&#10;  &amp;=&amp;  \frac{p(a) p(c|a) p(b|c)}{p(c)} \nonumber \\&#10;  &amp;=&amp; p(a|c) p(b|c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32"/>
  <p:tag name="PICTUREFILESIZE" val="101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1"/>
  <p:tag name="PICTUREFILESIZE" val="174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  p( x_{1}, \ldots, x_{7} ) &amp;= &amp; p(x_1) p(x_2) p(x_3) p(x_4|x_1, x_2, x_3) \\&#10;    &amp; &amp; p(x_5|x_1, x_3) p(x_6|x_4) p(x_7|x_4, x_5)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20"/>
  <p:tag name="PICTUREFILESIZE" val="82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,c) = p(a) p(b) p(c|a,b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8"/>
  <p:tag name="PICTUREFILESIZE" val="362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) = p(a) p(b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76"/>
  <p:tag name="PICTUREFILESIZE" val="269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1"/>
  <p:tag name="PICTUREFILESIZE" val="18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a,b|c) &amp;=&amp; \frac{p(a,b,c)}{p(c)} \nonumber \\&#10;  &amp;=&amp;  \frac{p(a) p(b) p(c|a,b)}{p(c)}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32"/>
  <p:tag name="PICTUREFILESIZE" val="820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0"/>
  <p:tag name="PICTUREFILESIZE" val="18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G=1|B=1, F=1) &amp;=&amp; 0.8 \\&#10;  p(G=1|B=1, F=0) &amp;=&amp; 0.2 \\&#10;  p(G=1|B=0, F=1) &amp;=&amp; 0.2 \\&#10;  p(G=1|B=0, F=0) &amp;=&amp; 0.1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0"/>
  <p:tag name="PICTUREFILESIZE" val="1094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B=1) &amp;=&amp; 0.9 \\&#10;  p(F=1) &amp;=&amp; 0.9 \\&#10;&amp; &amp; \\&#10;  p(F=0) &amp;=&amp; 0.1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1"/>
  <p:tag name="PICTUREFILESIZE" val="58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p(F=0|G=0) &amp; = &amp; \frac{p(G=0|F=0) p(F=0)}{p(G=0)} \\&#10;&amp; \simeq &amp; 0.257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04"/>
  <p:tag name="PICTUREFILESIZE" val="77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p(F=0|G=0, B=0) &amp; = &amp; \frac{p(G=0|B=0, F=0) p(F=0)}&#10;    {\sum_{F \in \{0,1\}} p(G=0|B=0,F) p(F)} \\&#10;&amp; \simeq &amp; 0.111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72"/>
  <p:tag name="PICTUREFILESIZE" val="1074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50"/>
  <p:tag name="PICTUREFILESIZE" val="19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\prod_{k=1}^K p(x_k | \pa{k}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90"/>
  <p:tag name="PICTUREFILESIZE" val="443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0"/>
  <p:tag name="PICTUREFILESIZE" val="182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f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2"/>
  <p:tag name="PICTUREFILESIZE" val="172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{\cal D}|\mu) = \prod_{n=1}^N p(x_n|\mu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92"/>
  <p:tag name="PICTUREFILESIZE" val="434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{\cal D}) = \int_{-\infty}^{\infty} p({\cal D}|\mu) p(\mu) \diff{\mu} \neq&#10;\prod_{n=1}^N p(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72"/>
  <p:tag name="PICTUREFILESIZE" val="712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 p(\bfx_i | \bfx_{\{j \neq i\}}) &amp;=&amp; \frac{p(\bfx_1, \ldots, \bfx_M)}&#10;  {\displaystyle \int p(\bfx_1, \ldots, \bfx_M) \diff{\bfx_i}} \\&#10;  &amp;=&amp; \frac{\displaystyle \prod_k p(\bfx_k|\pa{k})}&#10;  {\displaystyle \int \prod_k p(\bfx_k|\pa{k})&#10;  \diff{\bfx_i}} 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71"/>
  <p:tag name="PICTUREFILESIZE" val="1383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A \indep B | C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6"/>
  <p:tag name="PICTUREFILESIZE" val="183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a,b,c) = p(c|a,b) p(a,b) = p(c|a,b)p(b|a)p(a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00"/>
  <p:tag name="PICTUREFILESIZE" val="464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\frac{1}{Z} \prod_C \psi_C(\bfx_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92"/>
  <p:tag name="PICTUREFILESIZE" val="403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Z = \sum_{\bfx} \prod_C \psi_C(\bfx_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5"/>
  <p:tag name="PICTUREFILESIZE" val="36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psi_C(\bfx_C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33"/>
  <p:tag name="PICTUREFILESIZE" val="195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   y(x, \bfw) =   \sum_{j=0}^M w_j x^j&#10;\]&#10;\end{document}&#10;"/>
  <p:tag name="FILENAME" val="TP_tmp"/>
  <p:tag name="FORMAT" val="png256"/>
  <p:tag name="RES" val="600"/>
  <p:tag name="BLEND" val="0"/>
  <p:tag name="TRANSPARENT" val="0"/>
  <p:tag name="TBUG" val="0"/>
  <p:tag name="ALLOWFS" val="0"/>
  <p:tag name="ORIGWIDTH" val="82"/>
  <p:tag name="PICTUREFILESIZE" val="401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E(\bfx, \bfy) &amp; = &amp; h \sum_i x_i - \beta \sum_{\{i,j\}} x_i x_j \\&#10;  &amp; &amp; \quad  - \eta \sum_i x_i y_i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50"/>
  <p:tag name="PICTUREFILESIZE" val="751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, \bfy) = \frac{1}{Z} \exp \{ - E(\bfx, \bfy) \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0"/>
  <p:tag name="PICTUREFILESIZE" val="414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E(\bfx, \bfy) &amp; = &amp; h \sum_i x_i - \beta \sum_{\{i,j\}} x_i x_j \\&#10;  &amp; &amp; \quad  - \eta \sum_i x_i y_i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50"/>
  <p:tag name="PICTUREFILESIZE" val="751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, \bfy) = \frac{1}{Z} \exp \{ - E(\bfx, \bfy) \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0"/>
  <p:tag name="PICTUREFILESIZE" val="414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bfx) = p(x_1) p(x_2|x_1) \thickspace p(x_3|x_2) \cdots p(x_N|x_{N-1}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97"/>
  <p:tag name="PICTUREFILESIZE" val="507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usepackage{color}&#10;\input{C:/Users/markussv/depots/CMBBOOK/latex/prml-utils}&#10;\begin{document}&#10;\[&#10;p(\bfx) = \color{red} \frac{1}{Z} \color{black} \thickspace \psi_{1,2} (x_1, x_2)&#10;  \thickspace  \psi_{2,3} (x_2, x_3) \cdots \psi_{N-1,N} (x_{N-1}, x_N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45"/>
  <p:tag name="PICTUREFILESIZE" val="68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 p(\bfx) &amp; = &amp; p(x_1) p(x_2) p(x_3) p(x_4|x_1, x_2, x_3) \\&#10;&amp; = &amp; \frac{1}{Z}  \psi_{A}(x_1, x_2, x_3) \psi_{B}(x_2, x_3, x_4)&#10;\psi_{C}(x_1, x_2, x_4) 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8"/>
  <p:tag name="PICTUREFILESIZE" val="955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7"/>
  <p:tag name="PICTUREFILESIZE" val="18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C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9"/>
  <p:tag name="PICTUREFILESIZE" val="206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ocondindep{A}{B}{\emptyse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45"/>
  <p:tag name="PICTUREFILESIZE" val="202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vectt, \bfw) = p(\bfw) \prod_{n=1}^N p(t_n|y(\bfw,x_{n})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4"/>
  <p:tag name="PICTUREFILESIZE" val="606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A}{B}{C \cup D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69"/>
  <p:tag name="PICTUREFILESIZE" val="224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condindep{C}{D}{A \cup B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69"/>
  <p:tag name="PICTUREFILESIZE" val="227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vectt, \bfw) = p(\bfw) \prod_{n=1}^N p(t_n|y(\bfw,x_{n})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4"/>
  <p:tag name="PICTUREFILESIZE" val="60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p(\vectt, \bfw|\vectx, \alpha, \sigma^2) = p(\bfw|\alpha) \prod_{n=1}^N&#10;   p(t_n|\bfw, x_n, \sigma^2)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92"/>
  <p:tag name="PICTUREFILESIZE" val="7231"/>
</p:tagLst>
</file>

<file path=ppt/theme/theme1.xml><?xml version="1.0" encoding="utf-8"?>
<a:theme xmlns:a="http://schemas.openxmlformats.org/drawingml/2006/main" name="prml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prml</Template>
  <TotalTime>9103</TotalTime>
  <Words>3188</Words>
  <Application>Microsoft Office PowerPoint</Application>
  <PresentationFormat>全屏显示(4:3)</PresentationFormat>
  <Paragraphs>371</Paragraphs>
  <Slides>63</Slides>
  <Notes>17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8" baseType="lpstr">
      <vt:lpstr>Arial</vt:lpstr>
      <vt:lpstr>宋体</vt:lpstr>
      <vt:lpstr>Calibri</vt:lpstr>
      <vt:lpstr>Wingdings</vt:lpstr>
      <vt:lpstr>Times New Roman</vt:lpstr>
      <vt:lpstr>cmmi12</vt:lpstr>
      <vt:lpstr>cmr12</vt:lpstr>
      <vt:lpstr>cmmi10</vt:lpstr>
      <vt:lpstr>cmmi9</vt:lpstr>
      <vt:lpstr>Andalus</vt:lpstr>
      <vt:lpstr>cmbx12</vt:lpstr>
      <vt:lpstr>AngsanaUPC</vt:lpstr>
      <vt:lpstr>Symbol</vt:lpstr>
      <vt:lpstr>prml</vt:lpstr>
      <vt:lpstr>Equation</vt:lpstr>
      <vt:lpstr>幻灯片 1</vt:lpstr>
      <vt:lpstr>The Intention of Introducing Graphical Models</vt:lpstr>
      <vt:lpstr>Several Useful properties offered by PGMs</vt:lpstr>
      <vt:lpstr>Terminologies</vt:lpstr>
      <vt:lpstr>What we need to learn about PGM for PR&amp;ML</vt:lpstr>
      <vt:lpstr>Outlines</vt:lpstr>
      <vt:lpstr>Bayesian Networks</vt:lpstr>
      <vt:lpstr>Bayesian Networks</vt:lpstr>
      <vt:lpstr>Bayesian Curve Fitting (1) </vt:lpstr>
      <vt:lpstr>Bayesian Curve Fitting (2) </vt:lpstr>
      <vt:lpstr>Bayesian Curve Fitting (3) </vt:lpstr>
      <vt:lpstr>Bayesian Curve Fitting —Learning</vt:lpstr>
      <vt:lpstr>Bayesian Curve Fitting —Prediction</vt:lpstr>
      <vt:lpstr>Generative Models</vt:lpstr>
      <vt:lpstr>Generative Models</vt:lpstr>
      <vt:lpstr>Generative Models</vt:lpstr>
      <vt:lpstr>Generative Models and Ancestral Sampling</vt:lpstr>
      <vt:lpstr>Discrete Variables (1)</vt:lpstr>
      <vt:lpstr>Discrete Variables (1)</vt:lpstr>
      <vt:lpstr>Discrete Variables (1)</vt:lpstr>
      <vt:lpstr>Discrete Variables (2)</vt:lpstr>
      <vt:lpstr>Discrete Variables: Bayesian Parameters (1)</vt:lpstr>
      <vt:lpstr>Discrete Variables: Bayesian Parameters (2)</vt:lpstr>
      <vt:lpstr>Parameterized Conditional Distributions</vt:lpstr>
      <vt:lpstr>Linear-Gaussian Models</vt:lpstr>
      <vt:lpstr>Linear-Gaussian Models</vt:lpstr>
      <vt:lpstr>Linear-Gaussian Models</vt:lpstr>
      <vt:lpstr>Linear-Gaussian Models</vt:lpstr>
      <vt:lpstr>Conditional Independence</vt:lpstr>
      <vt:lpstr>Conditional Independence: Example 1</vt:lpstr>
      <vt:lpstr>Conditional Independence: Example 1</vt:lpstr>
      <vt:lpstr>Conditional Independence: Example 2</vt:lpstr>
      <vt:lpstr>Conditional Independence: Example 2</vt:lpstr>
      <vt:lpstr>Conditional Independence: Example 3</vt:lpstr>
      <vt:lpstr>Conditional Independence: Example 3</vt:lpstr>
      <vt:lpstr>“Am I out of fuel?”</vt:lpstr>
      <vt:lpstr>“Am I out of fuel?”</vt:lpstr>
      <vt:lpstr>“Am I out of fuel?”</vt:lpstr>
      <vt:lpstr>D-separation  ‘D’ stands for  ‘directed’</vt:lpstr>
      <vt:lpstr>D-separation: Example</vt:lpstr>
      <vt:lpstr>D-separation: I.I.D. Data</vt:lpstr>
      <vt:lpstr>Bayesian polynomial regression</vt:lpstr>
      <vt:lpstr>Naive Bayes</vt:lpstr>
      <vt:lpstr>Naive Bayes</vt:lpstr>
      <vt:lpstr>Directed Graphs as Distribution Filters</vt:lpstr>
      <vt:lpstr>The Markov Blanket</vt:lpstr>
      <vt:lpstr>Markov Random Fields  i.e. Markov Network, undirected graphical model</vt:lpstr>
      <vt:lpstr>Cliques and Maximal Cliques</vt:lpstr>
      <vt:lpstr>Cliques and Maximal Cliques</vt:lpstr>
      <vt:lpstr>Cliques and Maximal Cliques</vt:lpstr>
      <vt:lpstr>Cliques and Maximal Cliques</vt:lpstr>
      <vt:lpstr>Joint Distribution</vt:lpstr>
      <vt:lpstr>Illustration: Image De-Noising (1)</vt:lpstr>
      <vt:lpstr>Illustration: Image De-Noising (2)</vt:lpstr>
      <vt:lpstr>Illustration: Image De-Noising (2)</vt:lpstr>
      <vt:lpstr>Illustration: Image De-Noising (2)</vt:lpstr>
      <vt:lpstr>Illustration: Image De-Noising (3)</vt:lpstr>
      <vt:lpstr>Illustration: Image De-Noising (4)</vt:lpstr>
      <vt:lpstr>Illustration: Image De-Noising (4)</vt:lpstr>
      <vt:lpstr>Converting Directed to Undirected Graphs (1)</vt:lpstr>
      <vt:lpstr>Converting Directed to Undirected Graphs (2)</vt:lpstr>
      <vt:lpstr>Directed vs. Undirected Graphs (1)</vt:lpstr>
      <vt:lpstr>Directed vs. Undirected Graphs (2)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Pattern Recognition and Machine Learning : Graphical Models</dc:title>
  <dc:creator>Markus Svensén &amp; Christopher M Bishop </dc:creator>
  <cp:lastModifiedBy>sheva2003</cp:lastModifiedBy>
  <cp:revision>644</cp:revision>
  <dcterms:created xsi:type="dcterms:W3CDTF">2007-10-17T08:21:15Z</dcterms:created>
  <dcterms:modified xsi:type="dcterms:W3CDTF">2015-04-16T12:02:18Z</dcterms:modified>
</cp:coreProperties>
</file>